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21efc2fff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21efc2fff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90e1599f3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90e1599f3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254ad2f7c6_1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254ad2f7c6_1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254ad2f7c6_1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254ad2f7c6_1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03abf27b5b_1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03abf27b5b_1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90e1599f33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90e1599f33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254ad2f7c6_1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254ad2f7c6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03abf27b5b_2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03abf27b5b_2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02da31ca1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02da31ca1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0449426cae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0449426cae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74ab30ad1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174ab30ad1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7e51d0a8d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7e51d0a8d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523d211d7d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523d211d7d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7e51d0a8d4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7e51d0a8d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7e51d0a8d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7e51d0a8d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03abf27b5b_2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03abf27b5b_2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7e51d0a8d4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7e51d0a8d4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7e51d0a8d4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7e51d0a8d4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elijking" type="twoTxTwoObj">
  <p:cSld name="TWO_OBJECTS_WITH_TEXT">
    <p:spTree>
      <p:nvGrpSpPr>
        <p:cNvPr id="56" name="Shape 56"/>
        <p:cNvGrpSpPr/>
        <p:nvPr/>
      </p:nvGrpSpPr>
      <p:grpSpPr>
        <a:xfrm>
          <a:off x="0" y="0"/>
          <a:ext cx="0" cy="0"/>
          <a:chOff x="0" y="0"/>
          <a:chExt cx="0" cy="0"/>
        </a:xfrm>
      </p:grpSpPr>
      <p:sp>
        <p:nvSpPr>
          <p:cNvPr id="57" name="Google Shape;57;p1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1200"/>
              </a:spcBef>
              <a:spcAft>
                <a:spcPts val="0"/>
              </a:spcAft>
              <a:buClr>
                <a:schemeClr val="dk1"/>
              </a:buClr>
              <a:buSzPts val="1500"/>
              <a:buNone/>
              <a:defRPr b="1" sz="1500"/>
            </a:lvl2pPr>
            <a:lvl3pPr indent="-228600" lvl="2" marL="1371600" rtl="0" algn="l">
              <a:lnSpc>
                <a:spcPct val="90000"/>
              </a:lnSpc>
              <a:spcBef>
                <a:spcPts val="1200"/>
              </a:spcBef>
              <a:spcAft>
                <a:spcPts val="0"/>
              </a:spcAft>
              <a:buClr>
                <a:schemeClr val="dk1"/>
              </a:buClr>
              <a:buSzPts val="1400"/>
              <a:buNone/>
              <a:defRPr b="1" sz="1400"/>
            </a:lvl3pPr>
            <a:lvl4pPr indent="-228600" lvl="3" marL="1828800" rtl="0" algn="l">
              <a:lnSpc>
                <a:spcPct val="90000"/>
              </a:lnSpc>
              <a:spcBef>
                <a:spcPts val="1200"/>
              </a:spcBef>
              <a:spcAft>
                <a:spcPts val="0"/>
              </a:spcAft>
              <a:buClr>
                <a:schemeClr val="dk1"/>
              </a:buClr>
              <a:buSzPts val="1200"/>
              <a:buNone/>
              <a:defRPr b="1" sz="1200"/>
            </a:lvl4pPr>
            <a:lvl5pPr indent="-228600" lvl="4" marL="2286000" rtl="0" algn="l">
              <a:lnSpc>
                <a:spcPct val="90000"/>
              </a:lnSpc>
              <a:spcBef>
                <a:spcPts val="1200"/>
              </a:spcBef>
              <a:spcAft>
                <a:spcPts val="0"/>
              </a:spcAft>
              <a:buClr>
                <a:schemeClr val="dk1"/>
              </a:buClr>
              <a:buSzPts val="1200"/>
              <a:buNone/>
              <a:defRPr b="1" sz="1200"/>
            </a:lvl5pPr>
            <a:lvl6pPr indent="-228600" lvl="5" marL="2743200" rtl="0" algn="l">
              <a:lnSpc>
                <a:spcPct val="90000"/>
              </a:lnSpc>
              <a:spcBef>
                <a:spcPts val="1200"/>
              </a:spcBef>
              <a:spcAft>
                <a:spcPts val="0"/>
              </a:spcAft>
              <a:buClr>
                <a:schemeClr val="dk1"/>
              </a:buClr>
              <a:buSzPts val="1200"/>
              <a:buNone/>
              <a:defRPr b="1" sz="1200"/>
            </a:lvl6pPr>
            <a:lvl7pPr indent="-228600" lvl="6" marL="3200400" rtl="0" algn="l">
              <a:lnSpc>
                <a:spcPct val="90000"/>
              </a:lnSpc>
              <a:spcBef>
                <a:spcPts val="1200"/>
              </a:spcBef>
              <a:spcAft>
                <a:spcPts val="0"/>
              </a:spcAft>
              <a:buClr>
                <a:schemeClr val="dk1"/>
              </a:buClr>
              <a:buSzPts val="1200"/>
              <a:buNone/>
              <a:defRPr b="1" sz="1200"/>
            </a:lvl7pPr>
            <a:lvl8pPr indent="-228600" lvl="7" marL="3657600" rtl="0" algn="l">
              <a:lnSpc>
                <a:spcPct val="90000"/>
              </a:lnSpc>
              <a:spcBef>
                <a:spcPts val="1200"/>
              </a:spcBef>
              <a:spcAft>
                <a:spcPts val="0"/>
              </a:spcAft>
              <a:buClr>
                <a:schemeClr val="dk1"/>
              </a:buClr>
              <a:buSzPts val="1200"/>
              <a:buNone/>
              <a:defRPr b="1" sz="1200"/>
            </a:lvl8pPr>
            <a:lvl9pPr indent="-228600" lvl="8" marL="4114800" rtl="0" algn="l">
              <a:lnSpc>
                <a:spcPct val="90000"/>
              </a:lnSpc>
              <a:spcBef>
                <a:spcPts val="1200"/>
              </a:spcBef>
              <a:spcAft>
                <a:spcPts val="1200"/>
              </a:spcAft>
              <a:buClr>
                <a:schemeClr val="dk1"/>
              </a:buClr>
              <a:buSzPts val="1200"/>
              <a:buNone/>
              <a:defRPr b="1" sz="1200"/>
            </a:lvl9pPr>
          </a:lstStyle>
          <a:p/>
        </p:txBody>
      </p:sp>
      <p:sp>
        <p:nvSpPr>
          <p:cNvPr id="59" name="Google Shape;59;p14"/>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0" name="Google Shape;60;p1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1200"/>
              </a:spcBef>
              <a:spcAft>
                <a:spcPts val="0"/>
              </a:spcAft>
              <a:buClr>
                <a:schemeClr val="dk1"/>
              </a:buClr>
              <a:buSzPts val="1500"/>
              <a:buNone/>
              <a:defRPr b="1" sz="1500"/>
            </a:lvl2pPr>
            <a:lvl3pPr indent="-228600" lvl="2" marL="1371600" rtl="0" algn="l">
              <a:lnSpc>
                <a:spcPct val="90000"/>
              </a:lnSpc>
              <a:spcBef>
                <a:spcPts val="1200"/>
              </a:spcBef>
              <a:spcAft>
                <a:spcPts val="0"/>
              </a:spcAft>
              <a:buClr>
                <a:schemeClr val="dk1"/>
              </a:buClr>
              <a:buSzPts val="1400"/>
              <a:buNone/>
              <a:defRPr b="1" sz="1400"/>
            </a:lvl3pPr>
            <a:lvl4pPr indent="-228600" lvl="3" marL="1828800" rtl="0" algn="l">
              <a:lnSpc>
                <a:spcPct val="90000"/>
              </a:lnSpc>
              <a:spcBef>
                <a:spcPts val="1200"/>
              </a:spcBef>
              <a:spcAft>
                <a:spcPts val="0"/>
              </a:spcAft>
              <a:buClr>
                <a:schemeClr val="dk1"/>
              </a:buClr>
              <a:buSzPts val="1200"/>
              <a:buNone/>
              <a:defRPr b="1" sz="1200"/>
            </a:lvl4pPr>
            <a:lvl5pPr indent="-228600" lvl="4" marL="2286000" rtl="0" algn="l">
              <a:lnSpc>
                <a:spcPct val="90000"/>
              </a:lnSpc>
              <a:spcBef>
                <a:spcPts val="1200"/>
              </a:spcBef>
              <a:spcAft>
                <a:spcPts val="0"/>
              </a:spcAft>
              <a:buClr>
                <a:schemeClr val="dk1"/>
              </a:buClr>
              <a:buSzPts val="1200"/>
              <a:buNone/>
              <a:defRPr b="1" sz="1200"/>
            </a:lvl5pPr>
            <a:lvl6pPr indent="-228600" lvl="5" marL="2743200" rtl="0" algn="l">
              <a:lnSpc>
                <a:spcPct val="90000"/>
              </a:lnSpc>
              <a:spcBef>
                <a:spcPts val="1200"/>
              </a:spcBef>
              <a:spcAft>
                <a:spcPts val="0"/>
              </a:spcAft>
              <a:buClr>
                <a:schemeClr val="dk1"/>
              </a:buClr>
              <a:buSzPts val="1200"/>
              <a:buNone/>
              <a:defRPr b="1" sz="1200"/>
            </a:lvl6pPr>
            <a:lvl7pPr indent="-228600" lvl="6" marL="3200400" rtl="0" algn="l">
              <a:lnSpc>
                <a:spcPct val="90000"/>
              </a:lnSpc>
              <a:spcBef>
                <a:spcPts val="1200"/>
              </a:spcBef>
              <a:spcAft>
                <a:spcPts val="0"/>
              </a:spcAft>
              <a:buClr>
                <a:schemeClr val="dk1"/>
              </a:buClr>
              <a:buSzPts val="1200"/>
              <a:buNone/>
              <a:defRPr b="1" sz="1200"/>
            </a:lvl7pPr>
            <a:lvl8pPr indent="-228600" lvl="7" marL="3657600" rtl="0" algn="l">
              <a:lnSpc>
                <a:spcPct val="90000"/>
              </a:lnSpc>
              <a:spcBef>
                <a:spcPts val="1200"/>
              </a:spcBef>
              <a:spcAft>
                <a:spcPts val="0"/>
              </a:spcAft>
              <a:buClr>
                <a:schemeClr val="dk1"/>
              </a:buClr>
              <a:buSzPts val="1200"/>
              <a:buNone/>
              <a:defRPr b="1" sz="1200"/>
            </a:lvl8pPr>
            <a:lvl9pPr indent="-228600" lvl="8" marL="4114800" rtl="0" algn="l">
              <a:lnSpc>
                <a:spcPct val="90000"/>
              </a:lnSpc>
              <a:spcBef>
                <a:spcPts val="1200"/>
              </a:spcBef>
              <a:spcAft>
                <a:spcPts val="1200"/>
              </a:spcAft>
              <a:buClr>
                <a:schemeClr val="dk1"/>
              </a:buClr>
              <a:buSzPts val="1200"/>
              <a:buNone/>
              <a:defRPr b="1" sz="1200"/>
            </a:lvl9pPr>
          </a:lstStyle>
          <a:p/>
        </p:txBody>
      </p:sp>
      <p:sp>
        <p:nvSpPr>
          <p:cNvPr id="61" name="Google Shape;61;p14"/>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2" name="Google Shape;62;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3" name="Google Shape;63;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4" name="Google Shape;64;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van twee" type="twoObj">
  <p:cSld name="TWO_OBJECTS">
    <p:spTree>
      <p:nvGrpSpPr>
        <p:cNvPr id="65" name="Shape 65"/>
        <p:cNvGrpSpPr/>
        <p:nvPr/>
      </p:nvGrpSpPr>
      <p:grpSpPr>
        <a:xfrm>
          <a:off x="0" y="0"/>
          <a:ext cx="0" cy="0"/>
          <a:chOff x="0" y="0"/>
          <a:chExt cx="0" cy="0"/>
        </a:xfrm>
      </p:grpSpPr>
      <p:sp>
        <p:nvSpPr>
          <p:cNvPr id="66" name="Google Shape;66;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8" name="Google Shape;68;p15"/>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9" name="Google Shape;69;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70" name="Google Shape;70;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71" name="Google Shape;71;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en.wikipedia.org/wiki/Eastern_mysticism" TargetMode="External"/><Relationship Id="rId10" Type="http://schemas.openxmlformats.org/officeDocument/2006/relationships/hyperlink" Target="https://en.wikipedia.org/wiki/Shapeshifting" TargetMode="External"/><Relationship Id="rId12" Type="http://schemas.openxmlformats.org/officeDocument/2006/relationships/hyperlink" Target="https://en.wikipedia.org/wiki/Kabbalah" TargetMode="External"/><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www.youtube.com/watch?v=XS088Opj9o0" TargetMode="External"/><Relationship Id="rId9" Type="http://schemas.openxmlformats.org/officeDocument/2006/relationships/hyperlink" Target="https://en.wikipedia.org/wiki/Witchcraft" TargetMode="External"/><Relationship Id="rId5" Type="http://schemas.openxmlformats.org/officeDocument/2006/relationships/image" Target="../media/image2.jpg"/><Relationship Id="rId6" Type="http://schemas.openxmlformats.org/officeDocument/2006/relationships/hyperlink" Target="https://en.wikipedia.org/wiki/Music_video" TargetMode="External"/><Relationship Id="rId7" Type="http://schemas.openxmlformats.org/officeDocument/2006/relationships/hyperlink" Target="https://en.wikipedia.org/wiki/Chris_Cunningham" TargetMode="External"/><Relationship Id="rId8" Type="http://schemas.openxmlformats.org/officeDocument/2006/relationships/hyperlink" Target="https://en.wikipedia.org/wiki/Cuddeback_Lak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hyperlink" Target="https://ecozona.eu/article/view/5393/5852" TargetMode="External"/><Relationship Id="rId5" Type="http://schemas.openxmlformats.org/officeDocument/2006/relationships/image" Target="../media/image12.pn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woodwidewebstories.com" TargetMode="External"/><Relationship Id="rId4" Type="http://schemas.openxmlformats.org/officeDocument/2006/relationships/hyperlink" Target="https://woodwidewebstories.com/writingwithplants/" TargetMode="External"/><Relationship Id="rId5" Type="http://schemas.openxmlformats.org/officeDocument/2006/relationships/image" Target="../media/image17.png"/><Relationship Id="rId6"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paperpile.com/c/F96V7R/HLnJ" TargetMode="External"/><Relationship Id="rId4" Type="http://schemas.openxmlformats.org/officeDocument/2006/relationships/hyperlink" Target="https://ecozona.eu/article/view/5033" TargetMode="External"/><Relationship Id="rId5"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paperpile.com/c/F96V7R/HLnJ+3j5j" TargetMode="External"/><Relationship Id="rId4" Type="http://schemas.openxmlformats.org/officeDocument/2006/relationships/hyperlink" Target="https://paperpile.com/c/F96V7R/vdMm" TargetMode="External"/><Relationship Id="rId5" Type="http://schemas.openxmlformats.org/officeDocument/2006/relationships/hyperlink" Target="https://paperpile.com/c/F96V7R/vdMm" TargetMode="External"/><Relationship Id="rId6" Type="http://schemas.openxmlformats.org/officeDocument/2006/relationships/hyperlink" Target="https://www.ericapeebusart.com/paintings/the-mugwort-seer-herbalism-painting" TargetMode="External"/><Relationship Id="rId7"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hyperlink" Target="https://seedsistas.co.uk/2023/10/02/the-power-of-mugwort-for-lucid-dreamin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20.png"/><Relationship Id="rId5" Type="http://schemas.openxmlformats.org/officeDocument/2006/relationships/image" Target="../media/image14.png"/><Relationship Id="rId6" Type="http://schemas.openxmlformats.org/officeDocument/2006/relationships/image" Target="../media/image11.png"/><Relationship Id="rId7" Type="http://schemas.openxmlformats.org/officeDocument/2006/relationships/image" Target="../media/image21.png"/><Relationship Id="rId8"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hyperlink" Target="https://www.nsuweb.org/circle-5-ecology-of-transformative-learning-practices-with-in-a-more-than-human-world/" TargetMode="External"/><Relationship Id="rId4" Type="http://schemas.openxmlformats.org/officeDocument/2006/relationships/hyperlink" Target="https://woodwidewebstories.com/2025/08/30/learn-more-about-mugwort-on-friday-12-september/" TargetMode="External"/><Relationship Id="rId5"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nvSpPr>
        <p:spPr>
          <a:xfrm>
            <a:off x="7118040" y="4467900"/>
            <a:ext cx="1748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200"/>
              <a:t>Online </a:t>
            </a:r>
            <a:r>
              <a:rPr lang="en-GB" sz="2200"/>
              <a:t>#19</a:t>
            </a:r>
            <a:endParaRPr sz="2200"/>
          </a:p>
        </p:txBody>
      </p:sp>
      <p:pic>
        <p:nvPicPr>
          <p:cNvPr id="77" name="Google Shape;77;p16"/>
          <p:cNvPicPr preferRelativeResize="0"/>
          <p:nvPr/>
        </p:nvPicPr>
        <p:blipFill>
          <a:blip r:embed="rId3">
            <a:alphaModFix/>
          </a:blip>
          <a:stretch>
            <a:fillRect/>
          </a:stretch>
        </p:blipFill>
        <p:spPr>
          <a:xfrm>
            <a:off x="6330238" y="1783025"/>
            <a:ext cx="2684875" cy="2684875"/>
          </a:xfrm>
          <a:prstGeom prst="rect">
            <a:avLst/>
          </a:prstGeom>
          <a:noFill/>
          <a:ln>
            <a:noFill/>
          </a:ln>
        </p:spPr>
      </p:pic>
      <p:sp>
        <p:nvSpPr>
          <p:cNvPr id="78" name="Google Shape;78;p16"/>
          <p:cNvSpPr txBox="1"/>
          <p:nvPr/>
        </p:nvSpPr>
        <p:spPr>
          <a:xfrm>
            <a:off x="6477700" y="123375"/>
            <a:ext cx="2537400" cy="118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300">
                <a:solidFill>
                  <a:srgbClr val="351C75"/>
                </a:solidFill>
              </a:rPr>
              <a:t>For a soft landing, </a:t>
            </a:r>
            <a:endParaRPr sz="1300">
              <a:solidFill>
                <a:srgbClr val="351C75"/>
              </a:solidFill>
            </a:endParaRPr>
          </a:p>
          <a:p>
            <a:pPr indent="0" lvl="0" marL="0" rtl="0" algn="r">
              <a:spcBef>
                <a:spcPts val="0"/>
              </a:spcBef>
              <a:spcAft>
                <a:spcPts val="0"/>
              </a:spcAft>
              <a:buNone/>
            </a:pPr>
            <a:r>
              <a:rPr lang="en-GB" sz="1300">
                <a:solidFill>
                  <a:srgbClr val="351C75"/>
                </a:solidFill>
              </a:rPr>
              <a:t>to practice deep listening, </a:t>
            </a:r>
            <a:endParaRPr sz="1300">
              <a:solidFill>
                <a:srgbClr val="351C75"/>
              </a:solidFill>
            </a:endParaRPr>
          </a:p>
          <a:p>
            <a:pPr indent="0" lvl="0" marL="0" rtl="0" algn="r">
              <a:spcBef>
                <a:spcPts val="0"/>
              </a:spcBef>
              <a:spcAft>
                <a:spcPts val="0"/>
              </a:spcAft>
              <a:buNone/>
            </a:pPr>
            <a:r>
              <a:rPr lang="en-GB" sz="1300">
                <a:solidFill>
                  <a:srgbClr val="351C75"/>
                </a:solidFill>
              </a:rPr>
              <a:t>to get in the mode</a:t>
            </a:r>
            <a:endParaRPr sz="1300">
              <a:solidFill>
                <a:srgbClr val="351C75"/>
              </a:solidFill>
            </a:endParaRPr>
          </a:p>
          <a:p>
            <a:pPr indent="0" lvl="0" marL="0" rtl="0" algn="r">
              <a:spcBef>
                <a:spcPts val="0"/>
              </a:spcBef>
              <a:spcAft>
                <a:spcPts val="0"/>
              </a:spcAft>
              <a:buNone/>
            </a:pPr>
            <a:r>
              <a:rPr lang="en-GB" sz="1300">
                <a:solidFill>
                  <a:srgbClr val="351C75"/>
                </a:solidFill>
              </a:rPr>
              <a:t>to give space to latecomers or people who want to grab some tea, water, etc…, </a:t>
            </a:r>
            <a:endParaRPr sz="1300">
              <a:solidFill>
                <a:srgbClr val="351C75"/>
              </a:solidFill>
            </a:endParaRPr>
          </a:p>
          <a:p>
            <a:pPr indent="0" lvl="0" marL="0" rtl="0" algn="r">
              <a:spcBef>
                <a:spcPts val="0"/>
              </a:spcBef>
              <a:spcAft>
                <a:spcPts val="0"/>
              </a:spcAft>
              <a:buNone/>
            </a:pPr>
            <a:r>
              <a:rPr lang="en-GB" sz="1300">
                <a:solidFill>
                  <a:srgbClr val="351C75"/>
                </a:solidFill>
              </a:rPr>
              <a:t>we always listen to a song.</a:t>
            </a:r>
            <a:endParaRPr sz="1300">
              <a:solidFill>
                <a:srgbClr val="351C75"/>
              </a:solidFill>
            </a:endParaRPr>
          </a:p>
        </p:txBody>
      </p:sp>
      <p:pic>
        <p:nvPicPr>
          <p:cNvPr descr="You’re watching the HD Remastered music video for Madonna’s 'Frozen', directed by Chris Cunningham. Original song taken from the 'Ray Of Light' album released on Warner Bros. in 1998. &#10;Download/Stream the original &quot;Frozen&quot; remixes here: https://Rhino.lnk.to/Frozen&#10;Buy/Stream the 'Ray Of Light' album here: https://Madonna.lnk.to/RayOfLight &#10;Listen to Madonna’s latest release here: https://Madonna.lnk.to/latest&#10;&#10;Subscribe to the Madonna Channel! https://Madonna.lnk.to/YouTubeID​&#10;&#10;Check out the Official Madonna YouTube Playlists…&#10;The Complete Madonna Videography https://Madonna.lnk.to/Videography​&#10;Live Performances https://Madonna.lnk.to/LiveYT​&#10;MDNA Skin https://Madonna.lnk.to/MDNAskinYT​&#10;&#10;Help Us Give Back…&#10;Raising Malawi http://www.raisingmalawi.org/​&#10;The Ray of Light Foundation http://www.rayoflight.org/​&#10;&#10;Stay in touch with Madonna…&#10;http://madonna.com​&#10;http://instagram.com/madonna​&#10;http://twitter.com/madonna​&#10;http://facebook.com/madonna​&#10;http://www.madonna.com/newsletter​&#10;&#10;The Madonna Channel is the official YouTube home for Madonna. As the best-selling female recording artist of all time, Madonna continues to leave an indelible mark on the world through her art, music, activism and humanitarian leadership. Madonna consistently pushes boundaries, spurs conversations and unites us all through her revolutionary work. Subscribe for the latest videos, music, news and updates. Enjoy Madonna’s groundbreaking music videos, live performances, humorous videos and more.&#10;&#10;Lyrics:&#10;You only see what your eyes want to see&#10;How can life be what you want it to be&#10;You're frozen&#10;When your heart's not open&#10;&#10;You're so consumed with how much you get&#10;You waste your time with hate and regret&#10;You're broken&#10;When your heart's not open&#10;&#10;Mmmmmm, if I could melt your heart&#10;Mmmmmm, we'd never be apart&#10;Mmmmmm, give yourself to me&#10;Mmmmmm, you hold the key&#10;&#10;Now there's no point in placing the blame&#10;And you should know I suffer the same&#10;If I lose you&#10;My heart will be broken&#10;&#10;Love is a bird, she needs to fly&#10;Let all the hurt inside of you die&#10;You're frozen&#10;When your heart's not open&#10;&#10;Mmmmmm, if I could melt your heart&#10;Mmmmmm, we'd never be apart&#10;Mmmmmm, give yourself to me&#10;Mmmmmm, you hold the key&#10;&#10;You only see what your eyes want to see&#10;How can life be what you want it to be&#10;You're frozen&#10;When your heart's not open&#10;&#10;Mmmmmm, if I could melt your heart&#10;Mmmmmm, we'd never be apart&#10;Mmmmmm, give yourself to me&#10;Mmmmmm, you hold the key&#10;&#10;If I could melt your heart&#10;Mmmmmm, we'd never be apart&#10;Mmmmmm, give yourself to me&#10;Mmmmmm, you hold the key&#10;&#10;If I could melt your heart&#10;&#10;#OfficialMusicVideo #Madonna #Frozen #WeAreWarnerRecords" id="79" name="Google Shape;79;p16" title="Madonna - Frozen (Official Video) [HD]">
            <a:hlinkClick r:id="rId4"/>
          </p:cNvPr>
          <p:cNvPicPr preferRelativeResize="0"/>
          <p:nvPr/>
        </p:nvPicPr>
        <p:blipFill>
          <a:blip r:embed="rId5">
            <a:alphaModFix/>
          </a:blip>
          <a:stretch>
            <a:fillRect/>
          </a:stretch>
        </p:blipFill>
        <p:spPr>
          <a:xfrm>
            <a:off x="181800" y="225800"/>
            <a:ext cx="4897225" cy="2754700"/>
          </a:xfrm>
          <a:prstGeom prst="rect">
            <a:avLst/>
          </a:prstGeom>
          <a:noFill/>
          <a:ln>
            <a:noFill/>
          </a:ln>
        </p:spPr>
      </p:pic>
      <p:sp>
        <p:nvSpPr>
          <p:cNvPr id="80" name="Google Shape;80;p16"/>
          <p:cNvSpPr txBox="1"/>
          <p:nvPr/>
        </p:nvSpPr>
        <p:spPr>
          <a:xfrm>
            <a:off x="86375" y="3058675"/>
            <a:ext cx="5830200" cy="118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300">
                <a:solidFill>
                  <a:srgbClr val="351C75"/>
                </a:solidFill>
              </a:rPr>
              <a:t>Why Frozen of Madonna (around 05 minutes)?</a:t>
            </a:r>
            <a:endParaRPr sz="1300">
              <a:solidFill>
                <a:srgbClr val="351C75"/>
              </a:solidFill>
            </a:endParaRPr>
          </a:p>
          <a:p>
            <a:pPr indent="0" lvl="0" marL="0" rtl="0" algn="r">
              <a:spcBef>
                <a:spcPts val="0"/>
              </a:spcBef>
              <a:spcAft>
                <a:spcPts val="0"/>
              </a:spcAft>
              <a:buNone/>
            </a:pPr>
            <a:r>
              <a:t/>
            </a:r>
            <a:endParaRPr sz="1000">
              <a:solidFill>
                <a:srgbClr val="351C75"/>
              </a:solidFill>
            </a:endParaRPr>
          </a:p>
          <a:p>
            <a:pPr indent="0" lvl="0" marL="0" rtl="0" algn="r">
              <a:spcBef>
                <a:spcPts val="0"/>
              </a:spcBef>
              <a:spcAft>
                <a:spcPts val="0"/>
              </a:spcAft>
              <a:buNone/>
            </a:pPr>
            <a:r>
              <a:rPr lang="en-GB" sz="1000">
                <a:solidFill>
                  <a:srgbClr val="202122"/>
                </a:solidFill>
                <a:highlight>
                  <a:srgbClr val="FFFFFF"/>
                </a:highlight>
              </a:rPr>
              <a:t>I let wikipedia answer: </a:t>
            </a:r>
            <a:endParaRPr sz="1000">
              <a:solidFill>
                <a:srgbClr val="202122"/>
              </a:solidFill>
              <a:highlight>
                <a:srgbClr val="FFFFFF"/>
              </a:highlight>
            </a:endParaRPr>
          </a:p>
          <a:p>
            <a:pPr indent="0" lvl="0" marL="0" rtl="0" algn="r">
              <a:spcBef>
                <a:spcPts val="0"/>
              </a:spcBef>
              <a:spcAft>
                <a:spcPts val="0"/>
              </a:spcAft>
              <a:buNone/>
            </a:pPr>
            <a:r>
              <a:rPr lang="en-GB" sz="1000">
                <a:solidFill>
                  <a:srgbClr val="202122"/>
                </a:solidFill>
                <a:highlight>
                  <a:srgbClr val="FFFFFF"/>
                </a:highlight>
              </a:rPr>
              <a:t>“The accompanying </a:t>
            </a:r>
            <a:r>
              <a:rPr lang="en-GB" sz="1000">
                <a:solidFill>
                  <a:srgbClr val="3366CC"/>
                </a:solidFill>
                <a:highlight>
                  <a:srgbClr val="FFFFFF"/>
                </a:highlight>
                <a:uFill>
                  <a:noFill/>
                </a:uFill>
                <a:hlinkClick r:id="rId6">
                  <a:extLst>
                    <a:ext uri="{A12FA001-AC4F-418D-AE19-62706E023703}">
                      <ahyp:hlinkClr val="tx"/>
                    </a:ext>
                  </a:extLst>
                </a:hlinkClick>
              </a:rPr>
              <a:t>music video</a:t>
            </a:r>
            <a:r>
              <a:rPr lang="en-GB" sz="1000">
                <a:solidFill>
                  <a:srgbClr val="202122"/>
                </a:solidFill>
                <a:highlight>
                  <a:srgbClr val="FFFFFF"/>
                </a:highlight>
              </a:rPr>
              <a:t> for "Frozen", directed by </a:t>
            </a:r>
            <a:r>
              <a:rPr lang="en-GB" sz="1000">
                <a:solidFill>
                  <a:srgbClr val="3366CC"/>
                </a:solidFill>
                <a:highlight>
                  <a:srgbClr val="FFFFFF"/>
                </a:highlight>
                <a:uFill>
                  <a:noFill/>
                </a:uFill>
                <a:hlinkClick r:id="rId7">
                  <a:extLst>
                    <a:ext uri="{A12FA001-AC4F-418D-AE19-62706E023703}">
                      <ahyp:hlinkClr val="tx"/>
                    </a:ext>
                  </a:extLst>
                </a:hlinkClick>
              </a:rPr>
              <a:t>Chris Cunningham</a:t>
            </a:r>
            <a:r>
              <a:rPr lang="en-GB" sz="1000">
                <a:solidFill>
                  <a:srgbClr val="202122"/>
                </a:solidFill>
                <a:highlight>
                  <a:srgbClr val="FFFFFF"/>
                </a:highlight>
              </a:rPr>
              <a:t>, was filmed at </a:t>
            </a:r>
            <a:r>
              <a:rPr lang="en-GB" sz="1000">
                <a:solidFill>
                  <a:srgbClr val="3366CC"/>
                </a:solidFill>
                <a:highlight>
                  <a:srgbClr val="FFFFFF"/>
                </a:highlight>
                <a:uFill>
                  <a:noFill/>
                </a:uFill>
                <a:hlinkClick r:id="rId8">
                  <a:extLst>
                    <a:ext uri="{A12FA001-AC4F-418D-AE19-62706E023703}">
                      <ahyp:hlinkClr val="tx"/>
                    </a:ext>
                  </a:extLst>
                </a:hlinkClick>
              </a:rPr>
              <a:t>Cuddeback Lake</a:t>
            </a:r>
            <a:r>
              <a:rPr lang="en-GB" sz="1000">
                <a:solidFill>
                  <a:srgbClr val="202122"/>
                </a:solidFill>
                <a:highlight>
                  <a:srgbClr val="FFFFFF"/>
                </a:highlight>
              </a:rPr>
              <a:t> in California, and features Madonna as an ethereal, </a:t>
            </a:r>
            <a:r>
              <a:rPr lang="en-GB" sz="1000">
                <a:solidFill>
                  <a:srgbClr val="3366CC"/>
                </a:solidFill>
                <a:highlight>
                  <a:srgbClr val="FFFFFF"/>
                </a:highlight>
                <a:uFill>
                  <a:noFill/>
                </a:uFill>
                <a:hlinkClick r:id="rId9">
                  <a:extLst>
                    <a:ext uri="{A12FA001-AC4F-418D-AE19-62706E023703}">
                      <ahyp:hlinkClr val="tx"/>
                    </a:ext>
                  </a:extLst>
                </a:hlinkClick>
              </a:rPr>
              <a:t>witch</a:t>
            </a:r>
            <a:r>
              <a:rPr lang="en-GB" sz="1000">
                <a:solidFill>
                  <a:srgbClr val="202122"/>
                </a:solidFill>
                <a:highlight>
                  <a:srgbClr val="FFFFFF"/>
                </a:highlight>
              </a:rPr>
              <a:t>-like, melancholy persona, who </a:t>
            </a:r>
            <a:r>
              <a:rPr lang="en-GB" sz="1000">
                <a:solidFill>
                  <a:srgbClr val="3366CC"/>
                </a:solidFill>
                <a:highlight>
                  <a:srgbClr val="FFFFFF"/>
                </a:highlight>
                <a:uFill>
                  <a:noFill/>
                </a:uFill>
                <a:hlinkClick r:id="rId10">
                  <a:extLst>
                    <a:ext uri="{A12FA001-AC4F-418D-AE19-62706E023703}">
                      <ahyp:hlinkClr val="tx"/>
                    </a:ext>
                  </a:extLst>
                </a:hlinkClick>
              </a:rPr>
              <a:t>shapeshifts</a:t>
            </a:r>
            <a:r>
              <a:rPr lang="en-GB" sz="1000">
                <a:solidFill>
                  <a:srgbClr val="202122"/>
                </a:solidFill>
                <a:highlight>
                  <a:srgbClr val="FFFFFF"/>
                </a:highlight>
              </a:rPr>
              <a:t> into a flock of birds and a black dog</a:t>
            </a:r>
            <a:endParaRPr sz="1000">
              <a:solidFill>
                <a:srgbClr val="202122"/>
              </a:solidFill>
              <a:highlight>
                <a:srgbClr val="FFFFFF"/>
              </a:highlight>
            </a:endParaRPr>
          </a:p>
          <a:p>
            <a:pPr indent="0" lvl="0" marL="0" rtl="0" algn="r">
              <a:spcBef>
                <a:spcPts val="0"/>
              </a:spcBef>
              <a:spcAft>
                <a:spcPts val="0"/>
              </a:spcAft>
              <a:buNone/>
            </a:pPr>
            <a:r>
              <a:t/>
            </a:r>
            <a:endParaRPr sz="1000">
              <a:solidFill>
                <a:srgbClr val="202122"/>
              </a:solidFill>
              <a:highlight>
                <a:srgbClr val="FFFFFF"/>
              </a:highlight>
            </a:endParaRPr>
          </a:p>
          <a:p>
            <a:pPr indent="0" lvl="0" marL="0" rtl="0" algn="r">
              <a:spcBef>
                <a:spcPts val="0"/>
              </a:spcBef>
              <a:spcAft>
                <a:spcPts val="0"/>
              </a:spcAft>
              <a:buNone/>
            </a:pPr>
            <a:r>
              <a:rPr lang="en-GB" sz="1000">
                <a:solidFill>
                  <a:srgbClr val="202122"/>
                </a:solidFill>
                <a:highlight>
                  <a:srgbClr val="FFFFFF"/>
                </a:highlight>
              </a:rPr>
              <a:t>By the mid to late 1990s, Madonna was in a more mature and introspective mood, after giving birth to her daughter Lourdes, gaining interest in </a:t>
            </a:r>
            <a:r>
              <a:rPr lang="en-GB" sz="1000">
                <a:solidFill>
                  <a:srgbClr val="3366CC"/>
                </a:solidFill>
                <a:highlight>
                  <a:srgbClr val="FFFFFF"/>
                </a:highlight>
                <a:uFill>
                  <a:noFill/>
                </a:uFill>
                <a:hlinkClick r:id="rId11">
                  <a:extLst>
                    <a:ext uri="{A12FA001-AC4F-418D-AE19-62706E023703}">
                      <ahyp:hlinkClr val="tx"/>
                    </a:ext>
                  </a:extLst>
                </a:hlinkClick>
              </a:rPr>
              <a:t>Eastern mysticism</a:t>
            </a:r>
            <a:r>
              <a:rPr lang="en-GB" sz="1000">
                <a:solidFill>
                  <a:srgbClr val="202122"/>
                </a:solidFill>
                <a:highlight>
                  <a:srgbClr val="FFFFFF"/>
                </a:highlight>
              </a:rPr>
              <a:t> and </a:t>
            </a:r>
            <a:r>
              <a:rPr lang="en-GB" sz="1000">
                <a:solidFill>
                  <a:srgbClr val="3366CC"/>
                </a:solidFill>
                <a:highlight>
                  <a:srgbClr val="FFFFFF"/>
                </a:highlight>
                <a:uFill>
                  <a:noFill/>
                </a:uFill>
                <a:hlinkClick r:id="rId12">
                  <a:extLst>
                    <a:ext uri="{A12FA001-AC4F-418D-AE19-62706E023703}">
                      <ahyp:hlinkClr val="tx"/>
                    </a:ext>
                  </a:extLst>
                </a:hlinkClick>
              </a:rPr>
              <a:t>Kabbalah</a:t>
            </a:r>
            <a:r>
              <a:rPr lang="en-GB" sz="1000">
                <a:solidFill>
                  <a:srgbClr val="202122"/>
                </a:solidFill>
                <a:highlight>
                  <a:srgbClr val="FFFFFF"/>
                </a:highlight>
              </a:rPr>
              <a:t>. (...) The singer began introspecting herself with motherhood being a "big catalyst for me. It took me on a search for answers to questions I'd never asked myself before",</a:t>
            </a:r>
            <a:r>
              <a:rPr lang="en-GB" sz="1200">
                <a:solidFill>
                  <a:srgbClr val="202122"/>
                </a:solidFill>
                <a:highlight>
                  <a:srgbClr val="FFFFFF"/>
                </a:highlight>
              </a:rPr>
              <a:t> </a:t>
            </a:r>
            <a:r>
              <a:rPr lang="en-GB" sz="1300">
                <a:solidFill>
                  <a:srgbClr val="351C75"/>
                </a:solidFill>
              </a:rPr>
              <a:t> </a:t>
            </a:r>
            <a:endParaRPr sz="1300">
              <a:solidFill>
                <a:srgbClr val="351C75"/>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149788" y="80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t>Structure of this 2 hour long session</a:t>
            </a:r>
            <a:endParaRPr b="1"/>
          </a:p>
        </p:txBody>
      </p:sp>
      <p:sp>
        <p:nvSpPr>
          <p:cNvPr id="86" name="Google Shape;86;p17"/>
          <p:cNvSpPr txBox="1"/>
          <p:nvPr>
            <p:ph idx="1" type="body"/>
          </p:nvPr>
        </p:nvSpPr>
        <p:spPr>
          <a:xfrm>
            <a:off x="254550" y="863550"/>
            <a:ext cx="2492400" cy="14301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rPr b="1" lang="en-GB" sz="1629"/>
              <a:t>Knowledge perceiving</a:t>
            </a:r>
            <a:endParaRPr b="1" sz="1629"/>
          </a:p>
          <a:p>
            <a:pPr indent="0" lvl="0" marL="0" rtl="0" algn="l">
              <a:lnSpc>
                <a:spcPct val="95000"/>
              </a:lnSpc>
              <a:spcBef>
                <a:spcPts val="1200"/>
              </a:spcBef>
              <a:spcAft>
                <a:spcPts val="0"/>
              </a:spcAft>
              <a:buSzPts val="935"/>
              <a:buNone/>
            </a:pPr>
            <a:r>
              <a:rPr lang="en-GB" sz="1629"/>
              <a:t>Some theories and musings connected with writing(with)plants</a:t>
            </a:r>
            <a:endParaRPr sz="1629"/>
          </a:p>
          <a:p>
            <a:pPr indent="0" lvl="0" marL="0" rtl="0" algn="l">
              <a:lnSpc>
                <a:spcPct val="95000"/>
              </a:lnSpc>
              <a:spcBef>
                <a:spcPts val="1200"/>
              </a:spcBef>
              <a:spcAft>
                <a:spcPts val="1200"/>
              </a:spcAft>
              <a:buSzPts val="935"/>
              <a:buNone/>
            </a:pPr>
            <a:r>
              <a:t/>
            </a:r>
            <a:endParaRPr sz="1629"/>
          </a:p>
        </p:txBody>
      </p:sp>
      <p:pic>
        <p:nvPicPr>
          <p:cNvPr id="87" name="Google Shape;87;p17"/>
          <p:cNvPicPr preferRelativeResize="0"/>
          <p:nvPr/>
        </p:nvPicPr>
        <p:blipFill>
          <a:blip r:embed="rId3">
            <a:alphaModFix/>
          </a:blip>
          <a:stretch>
            <a:fillRect/>
          </a:stretch>
        </p:blipFill>
        <p:spPr>
          <a:xfrm>
            <a:off x="304775" y="2353375"/>
            <a:ext cx="2167925" cy="2326199"/>
          </a:xfrm>
          <a:prstGeom prst="rect">
            <a:avLst/>
          </a:prstGeom>
          <a:noFill/>
          <a:ln>
            <a:noFill/>
          </a:ln>
        </p:spPr>
      </p:pic>
      <p:sp>
        <p:nvSpPr>
          <p:cNvPr id="88" name="Google Shape;88;p17"/>
          <p:cNvSpPr txBox="1"/>
          <p:nvPr>
            <p:ph idx="1" type="body"/>
          </p:nvPr>
        </p:nvSpPr>
        <p:spPr>
          <a:xfrm>
            <a:off x="6217925" y="863550"/>
            <a:ext cx="2625900" cy="1430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1600"/>
              <a:t>Knowledge making</a:t>
            </a:r>
            <a:endParaRPr b="1" sz="1600"/>
          </a:p>
          <a:p>
            <a:pPr indent="0" lvl="0" marL="0" rtl="0" algn="l">
              <a:spcBef>
                <a:spcPts val="1200"/>
              </a:spcBef>
              <a:spcAft>
                <a:spcPts val="1200"/>
              </a:spcAft>
              <a:buNone/>
            </a:pPr>
            <a:r>
              <a:rPr lang="en-GB" sz="1600"/>
              <a:t>Creative </a:t>
            </a:r>
            <a:r>
              <a:rPr lang="en-GB" sz="1600"/>
              <a:t>writing</a:t>
            </a:r>
            <a:r>
              <a:rPr lang="en-GB" sz="1600"/>
              <a:t> and arts practice - for yourself</a:t>
            </a:r>
            <a:endParaRPr sz="1600"/>
          </a:p>
        </p:txBody>
      </p:sp>
      <p:sp>
        <p:nvSpPr>
          <p:cNvPr id="89" name="Google Shape;89;p17"/>
          <p:cNvSpPr txBox="1"/>
          <p:nvPr/>
        </p:nvSpPr>
        <p:spPr>
          <a:xfrm>
            <a:off x="7292400" y="0"/>
            <a:ext cx="1851600" cy="12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solidFill>
                  <a:schemeClr val="dk2"/>
                </a:solidFill>
              </a:rPr>
              <a:t>Illustrations by Yule Hermans for short story ‘</a:t>
            </a:r>
            <a:r>
              <a:rPr lang="en-GB" sz="800" u="sng">
                <a:solidFill>
                  <a:schemeClr val="hlink"/>
                </a:solidFill>
                <a:hlinkClick r:id="rId4"/>
              </a:rPr>
              <a:t>The Nettle Spinner’</a:t>
            </a:r>
            <a:r>
              <a:rPr lang="en-GB" sz="800">
                <a:solidFill>
                  <a:schemeClr val="dk2"/>
                </a:solidFill>
              </a:rPr>
              <a:t>, </a:t>
            </a:r>
            <a:endParaRPr sz="800">
              <a:solidFill>
                <a:schemeClr val="dk2"/>
              </a:solidFill>
            </a:endParaRPr>
          </a:p>
          <a:p>
            <a:pPr indent="0" lvl="0" marL="0" rtl="0" algn="l">
              <a:spcBef>
                <a:spcPts val="0"/>
              </a:spcBef>
              <a:spcAft>
                <a:spcPts val="0"/>
              </a:spcAft>
              <a:buNone/>
            </a:pPr>
            <a:r>
              <a:rPr lang="en-GB" sz="800">
                <a:solidFill>
                  <a:schemeClr val="dk2"/>
                </a:solidFill>
              </a:rPr>
              <a:t>an ecofeminist retelling of a French/Flemish fairytale</a:t>
            </a:r>
            <a:endParaRPr sz="800">
              <a:solidFill>
                <a:schemeClr val="dk2"/>
              </a:solidFill>
            </a:endParaRPr>
          </a:p>
        </p:txBody>
      </p:sp>
      <p:pic>
        <p:nvPicPr>
          <p:cNvPr id="90" name="Google Shape;90;p17"/>
          <p:cNvPicPr preferRelativeResize="0"/>
          <p:nvPr/>
        </p:nvPicPr>
        <p:blipFill>
          <a:blip r:embed="rId5">
            <a:alphaModFix/>
          </a:blip>
          <a:stretch>
            <a:fillRect/>
          </a:stretch>
        </p:blipFill>
        <p:spPr>
          <a:xfrm>
            <a:off x="6116712" y="2243950"/>
            <a:ext cx="2675918" cy="2545049"/>
          </a:xfrm>
          <a:prstGeom prst="rect">
            <a:avLst/>
          </a:prstGeom>
          <a:noFill/>
          <a:ln>
            <a:noFill/>
          </a:ln>
        </p:spPr>
      </p:pic>
      <p:pic>
        <p:nvPicPr>
          <p:cNvPr id="91" name="Google Shape;91;p17"/>
          <p:cNvPicPr preferRelativeResize="0"/>
          <p:nvPr/>
        </p:nvPicPr>
        <p:blipFill>
          <a:blip r:embed="rId6">
            <a:alphaModFix/>
          </a:blip>
          <a:stretch>
            <a:fillRect/>
          </a:stretch>
        </p:blipFill>
        <p:spPr>
          <a:xfrm>
            <a:off x="2748337" y="2266950"/>
            <a:ext cx="3018713" cy="2545051"/>
          </a:xfrm>
          <a:prstGeom prst="rect">
            <a:avLst/>
          </a:prstGeom>
          <a:noFill/>
          <a:ln>
            <a:noFill/>
          </a:ln>
        </p:spPr>
      </p:pic>
      <p:sp>
        <p:nvSpPr>
          <p:cNvPr id="92" name="Google Shape;92;p17"/>
          <p:cNvSpPr txBox="1"/>
          <p:nvPr/>
        </p:nvSpPr>
        <p:spPr>
          <a:xfrm>
            <a:off x="3272800" y="937250"/>
            <a:ext cx="2274600" cy="10629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b="1" lang="en-GB" sz="1629">
                <a:solidFill>
                  <a:schemeClr val="dk2"/>
                </a:solidFill>
              </a:rPr>
              <a:t>Knowledge sharing</a:t>
            </a:r>
            <a:endParaRPr b="1" sz="1629">
              <a:solidFill>
                <a:schemeClr val="dk2"/>
              </a:solidFill>
            </a:endParaRPr>
          </a:p>
          <a:p>
            <a:pPr indent="0" lvl="0" marL="0" rtl="0" algn="l">
              <a:lnSpc>
                <a:spcPct val="95000"/>
              </a:lnSpc>
              <a:spcBef>
                <a:spcPts val="1200"/>
              </a:spcBef>
              <a:spcAft>
                <a:spcPts val="0"/>
              </a:spcAft>
              <a:buNone/>
            </a:pPr>
            <a:r>
              <a:rPr lang="en-GB" sz="1629">
                <a:solidFill>
                  <a:schemeClr val="dk2"/>
                </a:solidFill>
              </a:rPr>
              <a:t>Sharing circles about the plant, the themes and the arts - DIWO</a:t>
            </a:r>
            <a:endParaRPr sz="1629">
              <a:solidFill>
                <a:schemeClr val="dk2"/>
              </a:solidFill>
            </a:endParaRPr>
          </a:p>
          <a:p>
            <a:pPr indent="0" lvl="0" marL="0" rtl="0" algn="l">
              <a:lnSpc>
                <a:spcPct val="95000"/>
              </a:lnSpc>
              <a:spcBef>
                <a:spcPts val="1200"/>
              </a:spcBef>
              <a:spcAft>
                <a:spcPts val="1200"/>
              </a:spcAft>
              <a:buClr>
                <a:schemeClr val="dk1"/>
              </a:buClr>
              <a:buSzPts val="935"/>
              <a:buFont typeface="Arial"/>
              <a:buNone/>
            </a:pPr>
            <a:r>
              <a:rPr lang="en-GB" sz="1629">
                <a:solidFill>
                  <a:schemeClr val="dk2"/>
                </a:solidFill>
              </a:rPr>
              <a:t>Deep listening </a:t>
            </a:r>
            <a:endParaRPr sz="1629">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type="title"/>
          </p:nvPr>
        </p:nvSpPr>
        <p:spPr>
          <a:xfrm>
            <a:off x="187425" y="151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t>Rules and roles</a:t>
            </a:r>
            <a:endParaRPr b="1"/>
          </a:p>
        </p:txBody>
      </p:sp>
      <p:sp>
        <p:nvSpPr>
          <p:cNvPr id="98" name="Google Shape;98;p18"/>
          <p:cNvSpPr txBox="1"/>
          <p:nvPr>
            <p:ph idx="1" type="body"/>
          </p:nvPr>
        </p:nvSpPr>
        <p:spPr>
          <a:xfrm>
            <a:off x="334550" y="759750"/>
            <a:ext cx="5155800" cy="41856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GB" sz="1300"/>
              <a:t>Everyone is an expert and can share something.It is mutual learning space.</a:t>
            </a:r>
            <a:endParaRPr sz="1300"/>
          </a:p>
          <a:p>
            <a:pPr indent="0" lvl="0" marL="0" rtl="0" algn="l">
              <a:lnSpc>
                <a:spcPct val="105000"/>
              </a:lnSpc>
              <a:spcBef>
                <a:spcPts val="1200"/>
              </a:spcBef>
              <a:spcAft>
                <a:spcPts val="0"/>
              </a:spcAft>
              <a:buNone/>
            </a:pPr>
            <a:r>
              <a:rPr b="1" lang="en-GB" sz="1300"/>
              <a:t>My role</a:t>
            </a:r>
            <a:r>
              <a:rPr lang="en-GB" sz="1300"/>
              <a:t>: I am a host of a virtual circle and my role is to co-create a slight structure for sharing of stories and knowledge and memories and what needs to be shared and experienced.</a:t>
            </a:r>
            <a:endParaRPr sz="1300"/>
          </a:p>
          <a:p>
            <a:pPr indent="0" lvl="0" marL="0" rtl="0" algn="l">
              <a:lnSpc>
                <a:spcPct val="105000"/>
              </a:lnSpc>
              <a:spcBef>
                <a:spcPts val="1200"/>
              </a:spcBef>
              <a:spcAft>
                <a:spcPts val="0"/>
              </a:spcAft>
              <a:buSzPts val="605"/>
              <a:buNone/>
            </a:pPr>
            <a:r>
              <a:rPr b="1" lang="en-GB" sz="1300">
                <a:solidFill>
                  <a:srgbClr val="741B47"/>
                </a:solidFill>
              </a:rPr>
              <a:t>In the circle:</a:t>
            </a:r>
            <a:r>
              <a:rPr lang="en-GB" sz="1300"/>
              <a:t> </a:t>
            </a:r>
            <a:r>
              <a:rPr b="1" lang="en-GB" sz="1300">
                <a:solidFill>
                  <a:srgbClr val="CC0000"/>
                </a:solidFill>
              </a:rPr>
              <a:t>Keep it simple and short (KISS). </a:t>
            </a:r>
            <a:r>
              <a:rPr lang="en-GB" sz="1300"/>
              <a:t>We like to honor each other’s time. </a:t>
            </a:r>
            <a:endParaRPr sz="1300"/>
          </a:p>
          <a:p>
            <a:pPr indent="0" lvl="0" marL="0" rtl="0" algn="l">
              <a:lnSpc>
                <a:spcPct val="105000"/>
              </a:lnSpc>
              <a:spcBef>
                <a:spcPts val="1200"/>
              </a:spcBef>
              <a:spcAft>
                <a:spcPts val="0"/>
              </a:spcAft>
              <a:buSzPts val="605"/>
              <a:buNone/>
            </a:pPr>
            <a:r>
              <a:rPr b="1" lang="en-GB" sz="1300"/>
              <a:t>If you are finished,</a:t>
            </a:r>
            <a:r>
              <a:rPr lang="en-GB" sz="1300"/>
              <a:t> you say you give </a:t>
            </a:r>
            <a:r>
              <a:rPr b="1" lang="en-GB" sz="1300">
                <a:solidFill>
                  <a:srgbClr val="990000"/>
                </a:solidFill>
              </a:rPr>
              <a:t>the talking stick</a:t>
            </a:r>
            <a:r>
              <a:rPr lang="en-GB" sz="1300"/>
              <a:t> to the next person.</a:t>
            </a:r>
            <a:endParaRPr sz="1300"/>
          </a:p>
          <a:p>
            <a:pPr indent="0" lvl="0" marL="0" rtl="0" algn="l">
              <a:lnSpc>
                <a:spcPct val="105000"/>
              </a:lnSpc>
              <a:spcBef>
                <a:spcPts val="1200"/>
              </a:spcBef>
              <a:spcAft>
                <a:spcPts val="0"/>
              </a:spcAft>
              <a:buSzPts val="605"/>
              <a:buNone/>
            </a:pPr>
            <a:r>
              <a:rPr lang="en-GB" sz="1300"/>
              <a:t>Please try not interrupt, but if you feel you want to respond, you can share it in </a:t>
            </a:r>
            <a:r>
              <a:rPr b="1" lang="en-GB" sz="1300">
                <a:solidFill>
                  <a:srgbClr val="CC0000"/>
                </a:solidFill>
              </a:rPr>
              <a:t>the chatbox. </a:t>
            </a:r>
            <a:endParaRPr b="1" sz="1300">
              <a:solidFill>
                <a:srgbClr val="CC0000"/>
              </a:solidFill>
            </a:endParaRPr>
          </a:p>
          <a:p>
            <a:pPr indent="0" lvl="0" marL="0" rtl="0" algn="l">
              <a:lnSpc>
                <a:spcPct val="105000"/>
              </a:lnSpc>
              <a:spcBef>
                <a:spcPts val="1200"/>
              </a:spcBef>
              <a:spcAft>
                <a:spcPts val="0"/>
              </a:spcAft>
              <a:buSzPts val="605"/>
              <a:buNone/>
            </a:pPr>
            <a:r>
              <a:t/>
            </a:r>
            <a:endParaRPr b="1" sz="1300">
              <a:solidFill>
                <a:srgbClr val="CC0000"/>
              </a:solidFill>
            </a:endParaRPr>
          </a:p>
          <a:p>
            <a:pPr indent="0" lvl="0" marL="0" rtl="0" algn="l">
              <a:lnSpc>
                <a:spcPct val="105000"/>
              </a:lnSpc>
              <a:spcBef>
                <a:spcPts val="1200"/>
              </a:spcBef>
              <a:spcAft>
                <a:spcPts val="1200"/>
              </a:spcAft>
              <a:buSzPts val="605"/>
              <a:buNone/>
            </a:pPr>
            <a:r>
              <a:rPr b="1" lang="en-GB" sz="1300"/>
              <a:t>Illustration</a:t>
            </a:r>
            <a:r>
              <a:rPr lang="en-GB" sz="1300"/>
              <a:t> from wikipedia</a:t>
            </a:r>
            <a:endParaRPr sz="1300"/>
          </a:p>
        </p:txBody>
      </p:sp>
      <p:pic>
        <p:nvPicPr>
          <p:cNvPr id="99" name="Google Shape;99;p18"/>
          <p:cNvPicPr preferRelativeResize="0"/>
          <p:nvPr/>
        </p:nvPicPr>
        <p:blipFill>
          <a:blip r:embed="rId3">
            <a:alphaModFix/>
          </a:blip>
          <a:stretch>
            <a:fillRect/>
          </a:stretch>
        </p:blipFill>
        <p:spPr>
          <a:xfrm>
            <a:off x="5631375" y="432425"/>
            <a:ext cx="2995181" cy="41148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187425" y="151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t>More background</a:t>
            </a:r>
            <a:endParaRPr b="1"/>
          </a:p>
        </p:txBody>
      </p:sp>
      <p:sp>
        <p:nvSpPr>
          <p:cNvPr id="105" name="Google Shape;105;p19"/>
          <p:cNvSpPr txBox="1"/>
          <p:nvPr>
            <p:ph idx="1" type="body"/>
          </p:nvPr>
        </p:nvSpPr>
        <p:spPr>
          <a:xfrm>
            <a:off x="277650" y="774600"/>
            <a:ext cx="5155800" cy="39090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605"/>
              <a:buFont typeface="Arial"/>
              <a:buNone/>
            </a:pPr>
            <a:r>
              <a:rPr lang="en-GB" sz="1590"/>
              <a:t>I take notes. I will process this in the blogpost (announcement &gt; transformed into a short musing) and attach the slides (open access, for free, can be used). You get an email with the blogpost link.</a:t>
            </a:r>
            <a:endParaRPr sz="1590"/>
          </a:p>
          <a:p>
            <a:pPr indent="0" lvl="0" marL="0" rtl="0" algn="l">
              <a:lnSpc>
                <a:spcPct val="105000"/>
              </a:lnSpc>
              <a:spcBef>
                <a:spcPts val="1200"/>
              </a:spcBef>
              <a:spcAft>
                <a:spcPts val="0"/>
              </a:spcAft>
              <a:buSzPts val="605"/>
              <a:buNone/>
            </a:pPr>
            <a:r>
              <a:rPr lang="en-GB" sz="1590"/>
              <a:t>We publish</a:t>
            </a:r>
            <a:r>
              <a:rPr b="1" lang="en-GB" sz="1590">
                <a:solidFill>
                  <a:srgbClr val="990000"/>
                </a:solidFill>
              </a:rPr>
              <a:t> blogs</a:t>
            </a:r>
            <a:r>
              <a:rPr lang="en-GB" sz="1590"/>
              <a:t> on </a:t>
            </a:r>
            <a:r>
              <a:rPr lang="en-GB" sz="1590" u="sng">
                <a:solidFill>
                  <a:schemeClr val="accent5"/>
                </a:solidFill>
                <a:hlinkClick r:id="rId3">
                  <a:extLst>
                    <a:ext uri="{A12FA001-AC4F-418D-AE19-62706E023703}">
                      <ahyp:hlinkClr val="tx"/>
                    </a:ext>
                  </a:extLst>
                </a:hlinkClick>
              </a:rPr>
              <a:t>www.woodwidewebstories.com</a:t>
            </a:r>
            <a:r>
              <a:rPr lang="en-GB" sz="1590"/>
              <a:t> (since 2018).</a:t>
            </a:r>
            <a:endParaRPr sz="1590"/>
          </a:p>
          <a:p>
            <a:pPr indent="0" lvl="0" marL="0" rtl="0" algn="l">
              <a:lnSpc>
                <a:spcPct val="105000"/>
              </a:lnSpc>
              <a:spcBef>
                <a:spcPts val="1200"/>
              </a:spcBef>
              <a:spcAft>
                <a:spcPts val="0"/>
              </a:spcAft>
              <a:buSzPts val="605"/>
              <a:buNone/>
            </a:pPr>
            <a:r>
              <a:rPr lang="en-GB" sz="1590"/>
              <a:t>Special page: </a:t>
            </a:r>
            <a:r>
              <a:rPr lang="en-GB" sz="1100" u="sng">
                <a:solidFill>
                  <a:schemeClr val="hlink"/>
                </a:solidFill>
                <a:hlinkClick r:id="rId4"/>
              </a:rPr>
              <a:t>https://woodwidewebstories.com/writingwithplants/</a:t>
            </a:r>
            <a:endParaRPr sz="1590"/>
          </a:p>
          <a:p>
            <a:pPr indent="0" lvl="0" marL="0" rtl="0" algn="l">
              <a:lnSpc>
                <a:spcPct val="105000"/>
              </a:lnSpc>
              <a:spcBef>
                <a:spcPts val="1200"/>
              </a:spcBef>
              <a:spcAft>
                <a:spcPts val="0"/>
              </a:spcAft>
              <a:buSzPts val="605"/>
              <a:buNone/>
            </a:pPr>
            <a:r>
              <a:t/>
            </a:r>
            <a:endParaRPr sz="1590"/>
          </a:p>
          <a:p>
            <a:pPr indent="0" lvl="0" marL="0" rtl="0" algn="l">
              <a:lnSpc>
                <a:spcPct val="105000"/>
              </a:lnSpc>
              <a:spcBef>
                <a:spcPts val="1200"/>
              </a:spcBef>
              <a:spcAft>
                <a:spcPts val="0"/>
              </a:spcAft>
              <a:buSzPts val="605"/>
              <a:buNone/>
            </a:pPr>
            <a:r>
              <a:rPr lang="en-GB" sz="1590"/>
              <a:t>Since late March 2025, we have a </a:t>
            </a:r>
            <a:r>
              <a:rPr b="1" lang="en-GB" sz="1590">
                <a:solidFill>
                  <a:srgbClr val="990000"/>
                </a:solidFill>
              </a:rPr>
              <a:t>new Instagram </a:t>
            </a:r>
            <a:r>
              <a:rPr lang="en-GB" sz="1590"/>
              <a:t>page: </a:t>
            </a:r>
            <a:r>
              <a:rPr b="1" lang="en-GB" sz="1590">
                <a:solidFill>
                  <a:srgbClr val="990000"/>
                </a:solidFill>
              </a:rPr>
              <a:t>@writingwithplants</a:t>
            </a:r>
            <a:endParaRPr b="1" sz="1590">
              <a:solidFill>
                <a:srgbClr val="990000"/>
              </a:solidFill>
            </a:endParaRPr>
          </a:p>
          <a:p>
            <a:pPr indent="-329565" lvl="0" marL="457200" rtl="0" algn="l">
              <a:lnSpc>
                <a:spcPct val="105000"/>
              </a:lnSpc>
              <a:spcBef>
                <a:spcPts val="1200"/>
              </a:spcBef>
              <a:spcAft>
                <a:spcPts val="0"/>
              </a:spcAft>
              <a:buSzPts val="1590"/>
              <a:buChar char="●"/>
            </a:pPr>
            <a:r>
              <a:rPr lang="en-GB" sz="1100"/>
              <a:t>Please follow this page. </a:t>
            </a:r>
            <a:endParaRPr sz="1100"/>
          </a:p>
          <a:p>
            <a:pPr indent="-329565" lvl="0" marL="457200" rtl="0" algn="l">
              <a:lnSpc>
                <a:spcPct val="105000"/>
              </a:lnSpc>
              <a:spcBef>
                <a:spcPts val="0"/>
              </a:spcBef>
              <a:spcAft>
                <a:spcPts val="0"/>
              </a:spcAft>
              <a:buSzPts val="1590"/>
              <a:buChar char="●"/>
            </a:pPr>
            <a:r>
              <a:rPr lang="en-GB" sz="1100"/>
              <a:t>Tag this page and/or invite this page for a collaboration, when you publish your own ideas around writing with plants. </a:t>
            </a:r>
            <a:endParaRPr sz="1100"/>
          </a:p>
          <a:p>
            <a:pPr indent="0" lvl="0" marL="0" rtl="0" algn="l">
              <a:lnSpc>
                <a:spcPct val="105000"/>
              </a:lnSpc>
              <a:spcBef>
                <a:spcPts val="1200"/>
              </a:spcBef>
              <a:spcAft>
                <a:spcPts val="0"/>
              </a:spcAft>
              <a:buSzPts val="605"/>
              <a:buNone/>
            </a:pPr>
            <a:r>
              <a:t/>
            </a:r>
            <a:endParaRPr sz="1590"/>
          </a:p>
          <a:p>
            <a:pPr indent="0" lvl="0" marL="0" rtl="0" algn="l">
              <a:lnSpc>
                <a:spcPct val="105000"/>
              </a:lnSpc>
              <a:spcBef>
                <a:spcPts val="1200"/>
              </a:spcBef>
              <a:spcAft>
                <a:spcPts val="1200"/>
              </a:spcAft>
              <a:buSzPts val="605"/>
              <a:buNone/>
            </a:pPr>
            <a:r>
              <a:t/>
            </a:r>
            <a:endParaRPr sz="1100"/>
          </a:p>
        </p:txBody>
      </p:sp>
      <p:pic>
        <p:nvPicPr>
          <p:cNvPr id="106" name="Google Shape;106;p19"/>
          <p:cNvPicPr preferRelativeResize="0"/>
          <p:nvPr/>
        </p:nvPicPr>
        <p:blipFill>
          <a:blip r:embed="rId5">
            <a:alphaModFix/>
          </a:blip>
          <a:stretch>
            <a:fillRect/>
          </a:stretch>
        </p:blipFill>
        <p:spPr>
          <a:xfrm>
            <a:off x="5490350" y="1648325"/>
            <a:ext cx="3446576" cy="2284724"/>
          </a:xfrm>
          <a:prstGeom prst="rect">
            <a:avLst/>
          </a:prstGeom>
          <a:noFill/>
          <a:ln>
            <a:noFill/>
          </a:ln>
        </p:spPr>
      </p:pic>
      <p:pic>
        <p:nvPicPr>
          <p:cNvPr id="107" name="Google Shape;107;p19"/>
          <p:cNvPicPr preferRelativeResize="0"/>
          <p:nvPr/>
        </p:nvPicPr>
        <p:blipFill rotWithShape="1">
          <a:blip r:embed="rId6">
            <a:alphaModFix/>
          </a:blip>
          <a:srcRect b="49998" l="16063" r="15349" t="21167"/>
          <a:stretch/>
        </p:blipFill>
        <p:spPr>
          <a:xfrm>
            <a:off x="5550900" y="360350"/>
            <a:ext cx="3446573" cy="90565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0"/>
          <p:cNvPicPr preferRelativeResize="0"/>
          <p:nvPr/>
        </p:nvPicPr>
        <p:blipFill>
          <a:blip r:embed="rId3">
            <a:alphaModFix/>
          </a:blip>
          <a:stretch>
            <a:fillRect/>
          </a:stretch>
        </p:blipFill>
        <p:spPr>
          <a:xfrm>
            <a:off x="312638" y="-799800"/>
            <a:ext cx="8461326" cy="6346001"/>
          </a:xfrm>
          <a:prstGeom prst="rect">
            <a:avLst/>
          </a:prstGeom>
          <a:noFill/>
          <a:ln>
            <a:noFill/>
          </a:ln>
        </p:spPr>
      </p:pic>
      <p:sp>
        <p:nvSpPr>
          <p:cNvPr id="113" name="Google Shape;113;p20"/>
          <p:cNvSpPr/>
          <p:nvPr/>
        </p:nvSpPr>
        <p:spPr>
          <a:xfrm>
            <a:off x="2760250" y="758175"/>
            <a:ext cx="3628200" cy="3388800"/>
          </a:xfrm>
          <a:prstGeom prst="ellipse">
            <a:avLst/>
          </a:prstGeom>
          <a:no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0"/>
          <p:cNvSpPr txBox="1"/>
          <p:nvPr/>
        </p:nvSpPr>
        <p:spPr>
          <a:xfrm>
            <a:off x="5319425" y="325950"/>
            <a:ext cx="10227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Wendy</a:t>
            </a:r>
            <a:endParaRPr sz="1800"/>
          </a:p>
        </p:txBody>
      </p:sp>
      <p:sp>
        <p:nvSpPr>
          <p:cNvPr id="115" name="Google Shape;115;p20"/>
          <p:cNvSpPr txBox="1"/>
          <p:nvPr/>
        </p:nvSpPr>
        <p:spPr>
          <a:xfrm>
            <a:off x="3079138" y="1698975"/>
            <a:ext cx="2928300" cy="1716000"/>
          </a:xfrm>
          <a:prstGeom prst="rect">
            <a:avLst/>
          </a:prstGeom>
          <a:solidFill>
            <a:srgbClr val="98D55D"/>
          </a:solid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650">
                <a:solidFill>
                  <a:srgbClr val="32521F"/>
                </a:solidFill>
              </a:rPr>
              <a:t>Check-in (KISS): </a:t>
            </a:r>
            <a:endParaRPr sz="1650">
              <a:solidFill>
                <a:srgbClr val="32521F"/>
              </a:solidFill>
            </a:endParaRPr>
          </a:p>
          <a:p>
            <a:pPr indent="-333375" lvl="0" marL="457200" rtl="0" algn="ctr">
              <a:lnSpc>
                <a:spcPct val="115000"/>
              </a:lnSpc>
              <a:spcBef>
                <a:spcPts val="0"/>
              </a:spcBef>
              <a:spcAft>
                <a:spcPts val="0"/>
              </a:spcAft>
              <a:buClr>
                <a:srgbClr val="32521F"/>
              </a:buClr>
              <a:buSzPts val="1650"/>
              <a:buAutoNum type="arabicPeriod"/>
            </a:pPr>
            <a:r>
              <a:rPr lang="en-GB" sz="1650">
                <a:solidFill>
                  <a:srgbClr val="32521F"/>
                </a:solidFill>
              </a:rPr>
              <a:t>Where are you now?</a:t>
            </a:r>
            <a:endParaRPr sz="1650">
              <a:solidFill>
                <a:srgbClr val="32521F"/>
              </a:solidFill>
            </a:endParaRPr>
          </a:p>
          <a:p>
            <a:pPr indent="-333375" lvl="0" marL="457200" rtl="0" algn="ctr">
              <a:lnSpc>
                <a:spcPct val="115000"/>
              </a:lnSpc>
              <a:spcBef>
                <a:spcPts val="0"/>
              </a:spcBef>
              <a:spcAft>
                <a:spcPts val="0"/>
              </a:spcAft>
              <a:buClr>
                <a:srgbClr val="32521F"/>
              </a:buClr>
              <a:buSzPts val="1650"/>
              <a:buAutoNum type="arabicPeriod"/>
            </a:pPr>
            <a:r>
              <a:rPr lang="en-GB" sz="1650">
                <a:solidFill>
                  <a:srgbClr val="32521F"/>
                </a:solidFill>
              </a:rPr>
              <a:t>How do you feel today? </a:t>
            </a:r>
            <a:endParaRPr sz="1650">
              <a:solidFill>
                <a:srgbClr val="32521F"/>
              </a:solidFill>
            </a:endParaRPr>
          </a:p>
          <a:p>
            <a:pPr indent="-333375" lvl="0" marL="457200" rtl="0" algn="ctr">
              <a:lnSpc>
                <a:spcPct val="115000"/>
              </a:lnSpc>
              <a:spcBef>
                <a:spcPts val="0"/>
              </a:spcBef>
              <a:spcAft>
                <a:spcPts val="0"/>
              </a:spcAft>
              <a:buClr>
                <a:srgbClr val="32521F"/>
              </a:buClr>
              <a:buSzPts val="1650"/>
              <a:buAutoNum type="arabicPeriod"/>
            </a:pPr>
            <a:r>
              <a:rPr lang="en-GB" sz="1650">
                <a:solidFill>
                  <a:srgbClr val="32521F"/>
                </a:solidFill>
              </a:rPr>
              <a:t>What are your expectations?</a:t>
            </a:r>
            <a:endParaRPr sz="1650">
              <a:solidFill>
                <a:srgbClr val="32521F"/>
              </a:solidFill>
            </a:endParaRPr>
          </a:p>
          <a:p>
            <a:pPr indent="0" lvl="0" marL="0" rtl="0" algn="ctr">
              <a:spcBef>
                <a:spcPts val="0"/>
              </a:spcBef>
              <a:spcAft>
                <a:spcPts val="0"/>
              </a:spcAft>
              <a:buNone/>
            </a:pPr>
            <a:r>
              <a:t/>
            </a:r>
            <a:endParaRPr sz="1500">
              <a:solidFill>
                <a:srgbClr val="32521F"/>
              </a:solidFill>
            </a:endParaRPr>
          </a:p>
          <a:p>
            <a:pPr indent="0" lvl="0" marL="0" rtl="0" algn="l">
              <a:spcBef>
                <a:spcPts val="0"/>
              </a:spcBef>
              <a:spcAft>
                <a:spcPts val="0"/>
              </a:spcAft>
              <a:buNone/>
            </a:pPr>
            <a:r>
              <a:t/>
            </a:r>
            <a:endParaRPr sz="900">
              <a:solidFill>
                <a:srgbClr val="32521F"/>
              </a:solidFill>
            </a:endParaRPr>
          </a:p>
        </p:txBody>
      </p:sp>
      <p:sp>
        <p:nvSpPr>
          <p:cNvPr id="116" name="Google Shape;116;p20"/>
          <p:cNvSpPr txBox="1"/>
          <p:nvPr/>
        </p:nvSpPr>
        <p:spPr>
          <a:xfrm>
            <a:off x="7049975" y="216605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Liene</a:t>
            </a:r>
            <a:endParaRPr sz="1800"/>
          </a:p>
        </p:txBody>
      </p:sp>
      <p:sp>
        <p:nvSpPr>
          <p:cNvPr id="117" name="Google Shape;117;p20"/>
          <p:cNvSpPr txBox="1"/>
          <p:nvPr/>
        </p:nvSpPr>
        <p:spPr>
          <a:xfrm>
            <a:off x="6758500" y="3000675"/>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Philip</a:t>
            </a:r>
            <a:endParaRPr sz="1800"/>
          </a:p>
        </p:txBody>
      </p:sp>
      <p:sp>
        <p:nvSpPr>
          <p:cNvPr id="118" name="Google Shape;118;p20"/>
          <p:cNvSpPr txBox="1"/>
          <p:nvPr/>
        </p:nvSpPr>
        <p:spPr>
          <a:xfrm>
            <a:off x="4238425" y="138324"/>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Lisa</a:t>
            </a:r>
            <a:endParaRPr sz="1800"/>
          </a:p>
        </p:txBody>
      </p:sp>
      <p:sp>
        <p:nvSpPr>
          <p:cNvPr id="119" name="Google Shape;119;p20"/>
          <p:cNvSpPr txBox="1"/>
          <p:nvPr/>
        </p:nvSpPr>
        <p:spPr>
          <a:xfrm>
            <a:off x="1141250" y="2571738"/>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Greta</a:t>
            </a:r>
            <a:endParaRPr sz="1800"/>
          </a:p>
        </p:txBody>
      </p:sp>
      <p:sp>
        <p:nvSpPr>
          <p:cNvPr id="120" name="Google Shape;120;p20"/>
          <p:cNvSpPr txBox="1"/>
          <p:nvPr/>
        </p:nvSpPr>
        <p:spPr>
          <a:xfrm>
            <a:off x="1505400" y="341496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Christina</a:t>
            </a:r>
            <a:endParaRPr sz="1800"/>
          </a:p>
        </p:txBody>
      </p:sp>
      <p:sp>
        <p:nvSpPr>
          <p:cNvPr id="121" name="Google Shape;121;p20"/>
          <p:cNvSpPr txBox="1"/>
          <p:nvPr/>
        </p:nvSpPr>
        <p:spPr>
          <a:xfrm>
            <a:off x="6342125" y="89381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Vitalija</a:t>
            </a:r>
            <a:endParaRPr sz="1800"/>
          </a:p>
        </p:txBody>
      </p:sp>
      <p:sp>
        <p:nvSpPr>
          <p:cNvPr id="122" name="Google Shape;122;p20"/>
          <p:cNvSpPr txBox="1"/>
          <p:nvPr/>
        </p:nvSpPr>
        <p:spPr>
          <a:xfrm>
            <a:off x="6342125" y="38353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Mania</a:t>
            </a:r>
            <a:endParaRPr sz="1800"/>
          </a:p>
        </p:txBody>
      </p:sp>
      <p:sp>
        <p:nvSpPr>
          <p:cNvPr id="123" name="Google Shape;123;p20"/>
          <p:cNvSpPr txBox="1"/>
          <p:nvPr/>
        </p:nvSpPr>
        <p:spPr>
          <a:xfrm>
            <a:off x="4764850" y="43737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Marianna</a:t>
            </a:r>
            <a:endParaRPr sz="1800"/>
          </a:p>
        </p:txBody>
      </p:sp>
      <p:sp>
        <p:nvSpPr>
          <p:cNvPr id="124" name="Google Shape;124;p20"/>
          <p:cNvSpPr txBox="1"/>
          <p:nvPr/>
        </p:nvSpPr>
        <p:spPr>
          <a:xfrm>
            <a:off x="3703575" y="4352525"/>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Zofia</a:t>
            </a:r>
            <a:endParaRPr sz="1800"/>
          </a:p>
        </p:txBody>
      </p:sp>
      <p:sp>
        <p:nvSpPr>
          <p:cNvPr id="125" name="Google Shape;125;p20"/>
          <p:cNvSpPr txBox="1"/>
          <p:nvPr/>
        </p:nvSpPr>
        <p:spPr>
          <a:xfrm>
            <a:off x="2578450" y="4100400"/>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Heide</a:t>
            </a:r>
            <a:endParaRPr sz="1800"/>
          </a:p>
        </p:txBody>
      </p:sp>
      <p:sp>
        <p:nvSpPr>
          <p:cNvPr id="126" name="Google Shape;126;p20"/>
          <p:cNvSpPr txBox="1"/>
          <p:nvPr/>
        </p:nvSpPr>
        <p:spPr>
          <a:xfrm>
            <a:off x="1088825" y="185916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Sierra</a:t>
            </a:r>
            <a:endParaRPr sz="1800"/>
          </a:p>
        </p:txBody>
      </p:sp>
      <p:sp>
        <p:nvSpPr>
          <p:cNvPr id="127" name="Google Shape;127;p20"/>
          <p:cNvSpPr txBox="1"/>
          <p:nvPr/>
        </p:nvSpPr>
        <p:spPr>
          <a:xfrm>
            <a:off x="1610350" y="1192125"/>
            <a:ext cx="968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Valerie</a:t>
            </a:r>
            <a:endParaRPr sz="1800"/>
          </a:p>
        </p:txBody>
      </p:sp>
      <p:sp>
        <p:nvSpPr>
          <p:cNvPr id="128" name="Google Shape;128;p20"/>
          <p:cNvSpPr txBox="1"/>
          <p:nvPr/>
        </p:nvSpPr>
        <p:spPr>
          <a:xfrm>
            <a:off x="1885125" y="661750"/>
            <a:ext cx="875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Renee</a:t>
            </a:r>
            <a:endParaRPr sz="1800"/>
          </a:p>
        </p:txBody>
      </p:sp>
      <p:sp>
        <p:nvSpPr>
          <p:cNvPr id="129" name="Google Shape;129;p20"/>
          <p:cNvSpPr txBox="1"/>
          <p:nvPr/>
        </p:nvSpPr>
        <p:spPr>
          <a:xfrm>
            <a:off x="2885700" y="247450"/>
            <a:ext cx="11349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Gabriele</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writing(with)plants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type="title"/>
          </p:nvPr>
        </p:nvSpPr>
        <p:spPr>
          <a:xfrm>
            <a:off x="277250" y="769575"/>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GB"/>
              <a:t>Plants can teach us a lot … about for example ecofeminism</a:t>
            </a:r>
            <a:endParaRPr/>
          </a:p>
        </p:txBody>
      </p:sp>
      <p:sp>
        <p:nvSpPr>
          <p:cNvPr id="140" name="Google Shape;140;p22"/>
          <p:cNvSpPr txBox="1"/>
          <p:nvPr>
            <p:ph idx="1" type="body"/>
          </p:nvPr>
        </p:nvSpPr>
        <p:spPr>
          <a:xfrm>
            <a:off x="422350" y="1525275"/>
            <a:ext cx="2808000" cy="3179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en-GB" sz="1600"/>
              <a:t>Feminism is partly about challenging labels and categories.</a:t>
            </a:r>
            <a:endParaRPr sz="1600"/>
          </a:p>
          <a:p>
            <a:pPr indent="0" lvl="0" marL="0" rtl="0" algn="l">
              <a:spcBef>
                <a:spcPts val="1200"/>
              </a:spcBef>
              <a:spcAft>
                <a:spcPts val="0"/>
              </a:spcAft>
              <a:buNone/>
            </a:pPr>
            <a:r>
              <a:rPr lang="en-GB" sz="1600"/>
              <a:t>A water lily challenges a lot of ideas and categories, like mobility.</a:t>
            </a:r>
            <a:endParaRPr sz="1600"/>
          </a:p>
          <a:p>
            <a:pPr indent="0" lvl="0" marL="0" rtl="0" algn="l">
              <a:spcBef>
                <a:spcPts val="1200"/>
              </a:spcBef>
              <a:spcAft>
                <a:spcPts val="0"/>
              </a:spcAft>
              <a:buNone/>
            </a:pPr>
            <a:r>
              <a:rPr lang="en-GB" sz="1600"/>
              <a:t>They can teach us something about environmental ethics.</a:t>
            </a:r>
            <a:endParaRPr sz="1600"/>
          </a:p>
          <a:p>
            <a:pPr indent="0" lvl="0" marL="0" rtl="0" algn="l">
              <a:spcBef>
                <a:spcPts val="1200"/>
              </a:spcBef>
              <a:spcAft>
                <a:spcPts val="0"/>
              </a:spcAft>
              <a:buNone/>
            </a:pPr>
            <a:r>
              <a:rPr lang="en-GB" sz="1600"/>
              <a:t>(Gibson and Gagliano 2017)</a:t>
            </a:r>
            <a:endParaRPr sz="1600"/>
          </a:p>
          <a:p>
            <a:pPr indent="0" lvl="0" marL="0" rtl="0" algn="l">
              <a:spcBef>
                <a:spcPts val="1200"/>
              </a:spcBef>
              <a:spcAft>
                <a:spcPts val="1200"/>
              </a:spcAft>
              <a:buNone/>
            </a:pPr>
            <a:r>
              <a:rPr b="1" lang="en-GB" sz="1600">
                <a:solidFill>
                  <a:srgbClr val="741B47"/>
                </a:solidFill>
              </a:rPr>
              <a:t>We will invite the water lily in autumn/migratory bird flight season 2025.</a:t>
            </a:r>
            <a:endParaRPr b="1" sz="1600">
              <a:solidFill>
                <a:srgbClr val="741B47"/>
              </a:solidFill>
            </a:endParaRPr>
          </a:p>
        </p:txBody>
      </p:sp>
      <p:pic>
        <p:nvPicPr>
          <p:cNvPr id="141" name="Google Shape;141;p22"/>
          <p:cNvPicPr preferRelativeResize="0"/>
          <p:nvPr/>
        </p:nvPicPr>
        <p:blipFill>
          <a:blip r:embed="rId3">
            <a:alphaModFix/>
          </a:blip>
          <a:stretch>
            <a:fillRect/>
          </a:stretch>
        </p:blipFill>
        <p:spPr>
          <a:xfrm>
            <a:off x="3351225" y="829563"/>
            <a:ext cx="5719500" cy="37891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title"/>
          </p:nvPr>
        </p:nvSpPr>
        <p:spPr>
          <a:xfrm>
            <a:off x="311700" y="23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is writing (with) plants?</a:t>
            </a:r>
            <a:endParaRPr/>
          </a:p>
        </p:txBody>
      </p:sp>
      <p:sp>
        <p:nvSpPr>
          <p:cNvPr id="147" name="Google Shape;147;p23"/>
          <p:cNvSpPr txBox="1"/>
          <p:nvPr>
            <p:ph idx="1" type="body"/>
          </p:nvPr>
        </p:nvSpPr>
        <p:spPr>
          <a:xfrm>
            <a:off x="311700" y="1152475"/>
            <a:ext cx="4557300" cy="3704700"/>
          </a:xfrm>
          <a:prstGeom prst="rect">
            <a:avLst/>
          </a:prstGeom>
        </p:spPr>
        <p:txBody>
          <a:bodyPr anchorCtr="0" anchor="t" bIns="91425" lIns="91425" spcFirstLastPara="1" rIns="91425" wrap="square" tIns="91425">
            <a:normAutofit fontScale="85000"/>
          </a:bodyPr>
          <a:lstStyle/>
          <a:p>
            <a:pPr indent="0" lvl="0" marL="0" rtl="0" algn="just">
              <a:spcBef>
                <a:spcPts val="0"/>
              </a:spcBef>
              <a:spcAft>
                <a:spcPts val="0"/>
              </a:spcAft>
              <a:buNone/>
            </a:pPr>
            <a:r>
              <a:rPr i="1" lang="en-GB" sz="1900">
                <a:solidFill>
                  <a:schemeClr val="dk1"/>
                </a:solidFill>
                <a:latin typeface="Times New Roman"/>
                <a:ea typeface="Times New Roman"/>
                <a:cs typeface="Times New Roman"/>
                <a:sym typeface="Times New Roman"/>
              </a:rPr>
              <a:t>Is it </a:t>
            </a:r>
            <a:r>
              <a:rPr b="1" i="1" lang="en-GB" sz="1900" u="sng">
                <a:solidFill>
                  <a:srgbClr val="990000"/>
                </a:solidFill>
                <a:latin typeface="Times New Roman"/>
                <a:ea typeface="Times New Roman"/>
                <a:cs typeface="Times New Roman"/>
                <a:sym typeface="Times New Roman"/>
              </a:rPr>
              <a:t>Phytography</a:t>
            </a:r>
            <a:r>
              <a:rPr i="1" lang="en-GB" sz="1900">
                <a:solidFill>
                  <a:schemeClr val="dk1"/>
                </a:solidFill>
                <a:latin typeface="Times New Roman"/>
                <a:ea typeface="Times New Roman"/>
                <a:cs typeface="Times New Roman"/>
                <a:sym typeface="Times New Roman"/>
              </a:rPr>
              <a:t>?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rPr lang="en-GB" sz="1900">
                <a:solidFill>
                  <a:schemeClr val="dk1"/>
                </a:solidFill>
                <a:latin typeface="Times New Roman"/>
                <a:ea typeface="Times New Roman"/>
                <a:cs typeface="Times New Roman"/>
                <a:sym typeface="Times New Roman"/>
              </a:rPr>
              <a:t>=  “</a:t>
            </a:r>
            <a:r>
              <a:rPr i="1" lang="en-GB" sz="1900">
                <a:solidFill>
                  <a:schemeClr val="dk1"/>
                </a:solidFill>
                <a:latin typeface="Times New Roman"/>
                <a:ea typeface="Times New Roman"/>
                <a:cs typeface="Times New Roman"/>
                <a:sym typeface="Times New Roman"/>
              </a:rPr>
              <a:t>human writings about plant lives as well as plant writings about their own live</a:t>
            </a:r>
            <a:r>
              <a:rPr lang="en-GB" sz="1900">
                <a:solidFill>
                  <a:schemeClr val="dk1"/>
                </a:solidFill>
                <a:latin typeface="Times New Roman"/>
                <a:ea typeface="Times New Roman"/>
                <a:cs typeface="Times New Roman"/>
                <a:sym typeface="Times New Roman"/>
              </a:rPr>
              <a:t>s” </a:t>
            </a:r>
            <a:r>
              <a:rPr lang="en-GB" sz="1900">
                <a:solidFill>
                  <a:schemeClr val="dk1"/>
                </a:solidFill>
                <a:uFill>
                  <a:noFill/>
                </a:uFill>
                <a:latin typeface="Times New Roman"/>
                <a:ea typeface="Times New Roman"/>
                <a:cs typeface="Times New Roman"/>
                <a:sym typeface="Times New Roman"/>
                <a:hlinkClick r:id="rId3">
                  <a:extLst>
                    <a:ext uri="{A12FA001-AC4F-418D-AE19-62706E023703}">
                      <ahyp:hlinkClr val="tx"/>
                    </a:ext>
                  </a:extLst>
                </a:hlinkClick>
              </a:rPr>
              <a:t>(Ryan 2021)</a:t>
            </a:r>
            <a:r>
              <a:rPr lang="en-GB" sz="1900">
                <a:solidFill>
                  <a:schemeClr val="dk1"/>
                </a:solidFill>
                <a:latin typeface="Times New Roman"/>
                <a:ea typeface="Times New Roman"/>
                <a:cs typeface="Times New Roman"/>
                <a:sym typeface="Times New Roman"/>
              </a:rPr>
              <a:t>.</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rPr lang="en-GB" sz="1900">
                <a:solidFill>
                  <a:schemeClr val="dk1"/>
                </a:solidFill>
                <a:latin typeface="Times New Roman"/>
                <a:ea typeface="Times New Roman"/>
                <a:cs typeface="Times New Roman"/>
                <a:sym typeface="Times New Roman"/>
              </a:rPr>
              <a:t>For us, it is writing and seeing the plants as persons. Plants do not communicate in human language… and therefore observational and imagination work from our side, humans, is important.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rPr lang="en-GB" sz="1900">
                <a:solidFill>
                  <a:schemeClr val="dk1"/>
                </a:solidFill>
                <a:latin typeface="Times New Roman"/>
                <a:ea typeface="Times New Roman"/>
                <a:cs typeface="Times New Roman"/>
                <a:sym typeface="Times New Roman"/>
              </a:rPr>
              <a:t>Illustration / wood print © Laura Brusselaers for the short story ‘</a:t>
            </a:r>
            <a:r>
              <a:rPr lang="en-GB" sz="1900" u="sng">
                <a:solidFill>
                  <a:schemeClr val="hlink"/>
                </a:solidFill>
                <a:latin typeface="Times New Roman"/>
                <a:ea typeface="Times New Roman"/>
                <a:cs typeface="Times New Roman"/>
                <a:sym typeface="Times New Roman"/>
                <a:hlinkClick r:id="rId4"/>
              </a:rPr>
              <a:t>An Ash Tree in Os</a:t>
            </a:r>
            <a:r>
              <a:rPr lang="en-GB" sz="1900">
                <a:solidFill>
                  <a:schemeClr val="dk1"/>
                </a:solidFill>
                <a:latin typeface="Times New Roman"/>
                <a:ea typeface="Times New Roman"/>
                <a:cs typeface="Times New Roman"/>
                <a:sym typeface="Times New Roman"/>
              </a:rPr>
              <a:t>’</a:t>
            </a:r>
            <a:endParaRPr sz="1900">
              <a:solidFill>
                <a:schemeClr val="dk1"/>
              </a:solidFill>
              <a:latin typeface="Times New Roman"/>
              <a:ea typeface="Times New Roman"/>
              <a:cs typeface="Times New Roman"/>
              <a:sym typeface="Times New Roman"/>
            </a:endParaRPr>
          </a:p>
        </p:txBody>
      </p:sp>
      <p:pic>
        <p:nvPicPr>
          <p:cNvPr id="148" name="Google Shape;148;p23"/>
          <p:cNvPicPr preferRelativeResize="0"/>
          <p:nvPr/>
        </p:nvPicPr>
        <p:blipFill>
          <a:blip r:embed="rId5">
            <a:alphaModFix/>
          </a:blip>
          <a:stretch>
            <a:fillRect/>
          </a:stretch>
        </p:blipFill>
        <p:spPr>
          <a:xfrm>
            <a:off x="4965720" y="0"/>
            <a:ext cx="4025878"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nvSpPr>
        <p:spPr>
          <a:xfrm>
            <a:off x="395500" y="119800"/>
            <a:ext cx="5252400" cy="514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1"/>
                </a:solidFill>
              </a:rPr>
              <a:t>Every workshop we have another guest plant</a:t>
            </a:r>
            <a:r>
              <a:rPr lang="en-GB">
                <a:solidFill>
                  <a:schemeClr val="dk1"/>
                </a:solidFill>
              </a:rPr>
              <a:t>: </a:t>
            </a:r>
            <a:r>
              <a:rPr b="1" lang="en-GB">
                <a:solidFill>
                  <a:schemeClr val="dk1"/>
                </a:solidFill>
              </a:rPr>
              <a:t> </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GB">
                <a:solidFill>
                  <a:schemeClr val="dk1"/>
                </a:solidFill>
              </a:rPr>
              <a:t>Previous guest plants in the ONLINE workshops:</a:t>
            </a:r>
            <a:endParaRPr b="1">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Holly</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Peonie</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Knotweed</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Hemp</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Night Blooming Jasmine </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Snowdrop</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Mistletoe</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Vanilla</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Dandelion</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Pumpkin</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Ginger and cinnamon</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Evening Primrose</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Belladonna</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Yew</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Myrrh</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Spruce (and snake)</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Birch</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Ash</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And today we invite MUGWORT</a:t>
            </a:r>
            <a:r>
              <a:rPr lang="en-GB">
                <a:solidFill>
                  <a:schemeClr val="dk1"/>
                </a:solidFill>
              </a:rPr>
              <a:t> (Artemisia vulgaris)</a:t>
            </a:r>
            <a:r>
              <a:rPr lang="en-GB" sz="1050">
                <a:solidFill>
                  <a:srgbClr val="222222"/>
                </a:solidFill>
                <a:latin typeface="Times New Roman"/>
                <a:ea typeface="Times New Roman"/>
                <a:cs typeface="Times New Roman"/>
                <a:sym typeface="Times New Roman"/>
              </a:rPr>
              <a:t> </a:t>
            </a:r>
            <a:r>
              <a:rPr b="1" lang="en-GB">
                <a:solidFill>
                  <a:schemeClr val="dk1"/>
                </a:solidFill>
              </a:rPr>
              <a:t>.</a:t>
            </a:r>
            <a:endParaRPr b="1">
              <a:solidFill>
                <a:schemeClr val="dk1"/>
              </a:solidFill>
            </a:endParaRPr>
          </a:p>
        </p:txBody>
      </p:sp>
      <p:pic>
        <p:nvPicPr>
          <p:cNvPr id="154" name="Google Shape;154;p24"/>
          <p:cNvPicPr preferRelativeResize="0"/>
          <p:nvPr/>
        </p:nvPicPr>
        <p:blipFill>
          <a:blip r:embed="rId3">
            <a:alphaModFix/>
          </a:blip>
          <a:stretch>
            <a:fillRect/>
          </a:stretch>
        </p:blipFill>
        <p:spPr>
          <a:xfrm>
            <a:off x="5197200" y="0"/>
            <a:ext cx="3250125" cy="50656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5"/>
          <p:cNvSpPr txBox="1"/>
          <p:nvPr>
            <p:ph type="title"/>
          </p:nvPr>
        </p:nvSpPr>
        <p:spPr>
          <a:xfrm>
            <a:off x="242600" y="2475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Extra challenge: avoid </a:t>
            </a:r>
            <a:endParaRPr/>
          </a:p>
          <a:p>
            <a:pPr indent="0" lvl="0" marL="0" rtl="0" algn="l">
              <a:spcBef>
                <a:spcPts val="0"/>
              </a:spcBef>
              <a:spcAft>
                <a:spcPts val="0"/>
              </a:spcAft>
              <a:buNone/>
            </a:pPr>
            <a:r>
              <a:rPr lang="en-GB"/>
              <a:t>anthropomorphism</a:t>
            </a:r>
            <a:endParaRPr/>
          </a:p>
          <a:p>
            <a:pPr indent="0" lvl="0" marL="0" rtl="0" algn="l">
              <a:spcBef>
                <a:spcPts val="0"/>
              </a:spcBef>
              <a:spcAft>
                <a:spcPts val="0"/>
              </a:spcAft>
              <a:buNone/>
            </a:pPr>
            <a:r>
              <a:rPr lang="en-GB"/>
              <a:t>… to a certain extent</a:t>
            </a:r>
            <a:endParaRPr/>
          </a:p>
        </p:txBody>
      </p:sp>
      <p:sp>
        <p:nvSpPr>
          <p:cNvPr id="160" name="Google Shape;160;p25"/>
          <p:cNvSpPr txBox="1"/>
          <p:nvPr>
            <p:ph idx="1" type="body"/>
          </p:nvPr>
        </p:nvSpPr>
        <p:spPr>
          <a:xfrm>
            <a:off x="522700" y="1653650"/>
            <a:ext cx="4673700" cy="2963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sz="1400">
                <a:solidFill>
                  <a:schemeClr val="dk1"/>
                </a:solidFill>
                <a:latin typeface="Times New Roman"/>
                <a:ea typeface="Times New Roman"/>
                <a:cs typeface="Times New Roman"/>
                <a:sym typeface="Times New Roman"/>
              </a:rPr>
              <a:t>Based on critical literature engaging with phytographia (Vieira, 2015; </a:t>
            </a:r>
            <a:r>
              <a:rPr lang="en-GB" sz="1400">
                <a:solidFill>
                  <a:schemeClr val="dk1"/>
                </a:solidFill>
                <a:uFill>
                  <a:noFill/>
                </a:uFill>
                <a:latin typeface="Times New Roman"/>
                <a:ea typeface="Times New Roman"/>
                <a:cs typeface="Times New Roman"/>
                <a:sym typeface="Times New Roman"/>
                <a:hlinkClick r:id="rId3">
                  <a:extLst>
                    <a:ext uri="{A12FA001-AC4F-418D-AE19-62706E023703}">
                      <ahyp:hlinkClr val="tx"/>
                    </a:ext>
                  </a:extLst>
                </a:hlinkClick>
              </a:rPr>
              <a:t>Ryan 2021; Schoene 2021</a:t>
            </a:r>
            <a:r>
              <a:rPr lang="en-GB"/>
              <a:t>; </a:t>
            </a:r>
            <a:r>
              <a:rPr lang="en-GB" sz="1400">
                <a:solidFill>
                  <a:schemeClr val="dk1"/>
                </a:solidFill>
                <a:uFill>
                  <a:noFill/>
                </a:uFill>
                <a:latin typeface="Times New Roman"/>
                <a:ea typeface="Times New Roman"/>
                <a:cs typeface="Times New Roman"/>
                <a:sym typeface="Times New Roman"/>
                <a:hlinkClick r:id="rId4">
                  <a:extLst>
                    <a:ext uri="{A12FA001-AC4F-418D-AE19-62706E023703}">
                      <ahyp:hlinkClr val="tx"/>
                    </a:ext>
                  </a:extLst>
                </a:hlinkClick>
              </a:rPr>
              <a:t>Gibson and Gagliano 2017)</a:t>
            </a:r>
            <a:r>
              <a:rPr lang="en-GB"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en-GB" sz="1400">
                <a:solidFill>
                  <a:schemeClr val="dk1"/>
                </a:solidFill>
                <a:latin typeface="Times New Roman"/>
                <a:ea typeface="Times New Roman"/>
                <a:cs typeface="Times New Roman"/>
                <a:sym typeface="Times New Roman"/>
              </a:rPr>
              <a:t>the danger lies in the anthropomorphism of the plant stories, which can “embody a threat to </a:t>
            </a:r>
            <a:r>
              <a:rPr b="1" lang="en-GB" sz="1400">
                <a:solidFill>
                  <a:srgbClr val="CC0000"/>
                </a:solidFill>
                <a:latin typeface="Times New Roman"/>
                <a:ea typeface="Times New Roman"/>
                <a:cs typeface="Times New Roman"/>
                <a:sym typeface="Times New Roman"/>
              </a:rPr>
              <a:t>human exceptionalism</a:t>
            </a:r>
            <a:r>
              <a:rPr lang="en-GB" sz="1400">
                <a:solidFill>
                  <a:schemeClr val="dk1"/>
                </a:solidFill>
                <a:latin typeface="Times New Roman"/>
                <a:ea typeface="Times New Roman"/>
                <a:cs typeface="Times New Roman"/>
                <a:sym typeface="Times New Roman"/>
              </a:rPr>
              <a:t>” </a:t>
            </a:r>
            <a:r>
              <a:rPr lang="en-GB" sz="1400">
                <a:solidFill>
                  <a:schemeClr val="dk1"/>
                </a:solidFill>
                <a:uFill>
                  <a:noFill/>
                </a:uFill>
                <a:latin typeface="Times New Roman"/>
                <a:ea typeface="Times New Roman"/>
                <a:cs typeface="Times New Roman"/>
                <a:sym typeface="Times New Roman"/>
                <a:hlinkClick r:id="rId5">
                  <a:extLst>
                    <a:ext uri="{A12FA001-AC4F-418D-AE19-62706E023703}">
                      <ahyp:hlinkClr val="tx"/>
                    </a:ext>
                  </a:extLst>
                </a:hlinkClick>
              </a:rPr>
              <a:t>(Gibson and Gagliano 2017)</a:t>
            </a:r>
            <a:r>
              <a:rPr lang="en-GB"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en-GB" sz="1400">
                <a:solidFill>
                  <a:schemeClr val="dk1"/>
                </a:solidFill>
                <a:latin typeface="Times New Roman"/>
                <a:ea typeface="Times New Roman"/>
                <a:cs typeface="Times New Roman"/>
                <a:sym typeface="Times New Roman"/>
              </a:rPr>
              <a:t>Especially when it is used in a mindset that the ways of plants are inferior to the ways of human beings.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en-GB" sz="1700">
                <a:solidFill>
                  <a:srgbClr val="B45F06"/>
                </a:solidFill>
                <a:latin typeface="Times New Roman"/>
                <a:ea typeface="Times New Roman"/>
                <a:cs typeface="Times New Roman"/>
                <a:sym typeface="Times New Roman"/>
              </a:rPr>
              <a:t>Finding a balance in your observational and  imagination work.</a:t>
            </a:r>
            <a:r>
              <a:rPr lang="en-GB"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p:txBody>
      </p:sp>
      <p:sp>
        <p:nvSpPr>
          <p:cNvPr id="161" name="Google Shape;161;p25"/>
          <p:cNvSpPr txBox="1"/>
          <p:nvPr/>
        </p:nvSpPr>
        <p:spPr>
          <a:xfrm>
            <a:off x="6582450" y="4393400"/>
            <a:ext cx="2100900" cy="482100"/>
          </a:xfrm>
          <a:prstGeom prst="rect">
            <a:avLst/>
          </a:prstGeom>
          <a:noFill/>
          <a:ln>
            <a:noFill/>
          </a:ln>
        </p:spPr>
        <p:txBody>
          <a:bodyPr anchorCtr="0" anchor="t" bIns="91425" lIns="91425" spcFirstLastPara="1" rIns="91425" wrap="square" tIns="91425">
            <a:noAutofit/>
          </a:bodyPr>
          <a:lstStyle/>
          <a:p>
            <a:pPr indent="0" lvl="0" marL="0" rtl="0" algn="l">
              <a:lnSpc>
                <a:spcPct val="116666"/>
              </a:lnSpc>
              <a:spcBef>
                <a:spcPts val="0"/>
              </a:spcBef>
              <a:spcAft>
                <a:spcPts val="0"/>
              </a:spcAft>
              <a:buNone/>
            </a:pPr>
            <a:r>
              <a:rPr lang="en-GB" sz="1100" u="sng">
                <a:solidFill>
                  <a:schemeClr val="hlink"/>
                </a:solidFill>
                <a:hlinkClick r:id="rId6"/>
              </a:rPr>
              <a:t>The Mugwort Seer — Erica Peebus Art</a:t>
            </a:r>
            <a:endParaRPr sz="500">
              <a:solidFill>
                <a:schemeClr val="dk2"/>
              </a:solidFill>
            </a:endParaRPr>
          </a:p>
        </p:txBody>
      </p:sp>
      <p:pic>
        <p:nvPicPr>
          <p:cNvPr id="162" name="Google Shape;162;p25"/>
          <p:cNvPicPr preferRelativeResize="0"/>
          <p:nvPr/>
        </p:nvPicPr>
        <p:blipFill>
          <a:blip r:embed="rId7">
            <a:alphaModFix/>
          </a:blip>
          <a:stretch>
            <a:fillRect/>
          </a:stretch>
        </p:blipFill>
        <p:spPr>
          <a:xfrm>
            <a:off x="6005088" y="1029575"/>
            <a:ext cx="2712391" cy="3268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ph type="title"/>
          </p:nvPr>
        </p:nvSpPr>
        <p:spPr>
          <a:xfrm>
            <a:off x="311700" y="306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Methodological trap: is it ok to center on 1 guest plant? </a:t>
            </a:r>
            <a:endParaRPr/>
          </a:p>
        </p:txBody>
      </p:sp>
      <p:sp>
        <p:nvSpPr>
          <p:cNvPr id="168" name="Google Shape;168;p26"/>
          <p:cNvSpPr txBox="1"/>
          <p:nvPr>
            <p:ph idx="1" type="body"/>
          </p:nvPr>
        </p:nvSpPr>
        <p:spPr>
          <a:xfrm>
            <a:off x="4342125" y="1275850"/>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GB"/>
              <a:t>Is this right when we promote relational thinking?</a:t>
            </a:r>
            <a:endParaRPr/>
          </a:p>
          <a:p>
            <a:pPr indent="0" lvl="0" marL="0" rtl="0" algn="l">
              <a:spcBef>
                <a:spcPts val="1200"/>
              </a:spcBef>
              <a:spcAft>
                <a:spcPts val="0"/>
              </a:spcAft>
              <a:buNone/>
            </a:pPr>
            <a:r>
              <a:rPr lang="en-GB"/>
              <a:t>Plants live in symbiosis, in “guilds”</a:t>
            </a:r>
            <a:endParaRPr/>
          </a:p>
          <a:p>
            <a:pPr indent="0" lvl="0" marL="0" rtl="0" algn="l">
              <a:spcBef>
                <a:spcPts val="1200"/>
              </a:spcBef>
              <a:spcAft>
                <a:spcPts val="0"/>
              </a:spcAft>
              <a:buNone/>
            </a:pPr>
            <a:r>
              <a:rPr lang="en-GB"/>
              <a:t>Web of interbeing </a:t>
            </a:r>
            <a:endParaRPr/>
          </a:p>
          <a:p>
            <a:pPr indent="0" lvl="0" marL="0" rtl="0" algn="l">
              <a:spcBef>
                <a:spcPts val="1200"/>
              </a:spcBef>
              <a:spcAft>
                <a:spcPts val="0"/>
              </a:spcAft>
              <a:buNone/>
            </a:pPr>
            <a:r>
              <a:rPr lang="en-GB"/>
              <a:t>But so complex &gt;&gt; can be overwhelming</a:t>
            </a:r>
            <a:endParaRPr/>
          </a:p>
          <a:p>
            <a:pPr indent="0" lvl="0" marL="0" rtl="0" algn="l">
              <a:spcBef>
                <a:spcPts val="1200"/>
              </a:spcBef>
              <a:spcAft>
                <a:spcPts val="0"/>
              </a:spcAft>
              <a:buNone/>
            </a:pPr>
            <a:r>
              <a:rPr lang="en-GB"/>
              <a:t>Centering on one place, and one plant helps</a:t>
            </a:r>
            <a:endParaRPr/>
          </a:p>
          <a:p>
            <a:pPr indent="0" lvl="0" marL="0" rtl="0" algn="l">
              <a:spcBef>
                <a:spcPts val="1200"/>
              </a:spcBef>
              <a:spcAft>
                <a:spcPts val="0"/>
              </a:spcAft>
              <a:buNone/>
            </a:pPr>
            <a:r>
              <a:rPr lang="en-GB"/>
              <a:t>To  be attentive to these relationships,</a:t>
            </a:r>
            <a:endParaRPr/>
          </a:p>
          <a:p>
            <a:pPr indent="0" lvl="0" marL="0" rtl="0" algn="l">
              <a:spcBef>
                <a:spcPts val="1200"/>
              </a:spcBef>
              <a:spcAft>
                <a:spcPts val="0"/>
              </a:spcAft>
              <a:buNone/>
            </a:pPr>
            <a:r>
              <a:rPr lang="en-GB"/>
              <a:t>(Tsing &gt; arts of noticing)</a:t>
            </a:r>
            <a:endParaRPr/>
          </a:p>
          <a:p>
            <a:pPr indent="0" lvl="0" marL="0" rtl="0" algn="l">
              <a:spcBef>
                <a:spcPts val="1200"/>
              </a:spcBef>
              <a:spcAft>
                <a:spcPts val="0"/>
              </a:spcAft>
              <a:buNone/>
            </a:pPr>
            <a:r>
              <a:rPr lang="en-GB"/>
              <a:t>And focus on details is also healing (psychological practice)</a:t>
            </a:r>
            <a:endParaRPr/>
          </a:p>
          <a:p>
            <a:pPr indent="0" lvl="0" marL="0" rtl="0" algn="l">
              <a:spcBef>
                <a:spcPts val="1200"/>
              </a:spcBef>
              <a:spcAft>
                <a:spcPts val="0"/>
              </a:spcAft>
              <a:buNone/>
            </a:pPr>
            <a:r>
              <a:rPr lang="en-GB"/>
              <a:t>We invite to be conscious of the web of interbeings</a:t>
            </a:r>
            <a:endParaRPr/>
          </a:p>
          <a:p>
            <a:pPr indent="0" lvl="0" marL="0" rtl="0" algn="l">
              <a:spcBef>
                <a:spcPts val="1200"/>
              </a:spcBef>
              <a:spcAft>
                <a:spcPts val="1200"/>
              </a:spcAft>
              <a:buNone/>
            </a:pPr>
            <a:r>
              <a:rPr lang="en-GB"/>
              <a:t>And assemblages </a:t>
            </a:r>
            <a:endParaRPr/>
          </a:p>
        </p:txBody>
      </p:sp>
      <p:pic>
        <p:nvPicPr>
          <p:cNvPr id="169" name="Google Shape;169;p26"/>
          <p:cNvPicPr preferRelativeResize="0"/>
          <p:nvPr/>
        </p:nvPicPr>
        <p:blipFill>
          <a:blip r:embed="rId3">
            <a:alphaModFix/>
          </a:blip>
          <a:stretch>
            <a:fillRect/>
          </a:stretch>
        </p:blipFill>
        <p:spPr>
          <a:xfrm>
            <a:off x="152400" y="1031925"/>
            <a:ext cx="4037325" cy="336889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27"/>
          <p:cNvPicPr preferRelativeResize="0"/>
          <p:nvPr/>
        </p:nvPicPr>
        <p:blipFill>
          <a:blip r:embed="rId3">
            <a:alphaModFix/>
          </a:blip>
          <a:stretch>
            <a:fillRect/>
          </a:stretch>
        </p:blipFill>
        <p:spPr>
          <a:xfrm>
            <a:off x="312638" y="-799800"/>
            <a:ext cx="8461326" cy="6346001"/>
          </a:xfrm>
          <a:prstGeom prst="rect">
            <a:avLst/>
          </a:prstGeom>
          <a:noFill/>
          <a:ln>
            <a:noFill/>
          </a:ln>
        </p:spPr>
      </p:pic>
      <p:sp>
        <p:nvSpPr>
          <p:cNvPr id="175" name="Google Shape;175;p27"/>
          <p:cNvSpPr/>
          <p:nvPr/>
        </p:nvSpPr>
        <p:spPr>
          <a:xfrm>
            <a:off x="2760250" y="758175"/>
            <a:ext cx="3628200" cy="3388800"/>
          </a:xfrm>
          <a:prstGeom prst="ellipse">
            <a:avLst/>
          </a:prstGeom>
          <a:no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7"/>
          <p:cNvSpPr txBox="1"/>
          <p:nvPr/>
        </p:nvSpPr>
        <p:spPr>
          <a:xfrm>
            <a:off x="5319425" y="325950"/>
            <a:ext cx="10227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Wendy</a:t>
            </a:r>
            <a:endParaRPr sz="1800"/>
          </a:p>
        </p:txBody>
      </p:sp>
      <p:sp>
        <p:nvSpPr>
          <p:cNvPr id="177" name="Google Shape;177;p27"/>
          <p:cNvSpPr txBox="1"/>
          <p:nvPr/>
        </p:nvSpPr>
        <p:spPr>
          <a:xfrm>
            <a:off x="3079150" y="1698975"/>
            <a:ext cx="2928300" cy="1361400"/>
          </a:xfrm>
          <a:prstGeom prst="rect">
            <a:avLst/>
          </a:prstGeom>
          <a:solidFill>
            <a:srgbClr val="98D55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50">
                <a:solidFill>
                  <a:schemeClr val="lt1"/>
                </a:solidFill>
              </a:rPr>
              <a:t>Please share 1 short story, a scientific fact, folklore, recipe OR a memory about the ash tree? Or you can react to what I told you already.  (KISS)</a:t>
            </a:r>
            <a:endParaRPr sz="1650">
              <a:solidFill>
                <a:srgbClr val="32521F"/>
              </a:solidFill>
            </a:endParaRPr>
          </a:p>
          <a:p>
            <a:pPr indent="0" lvl="0" marL="0" rtl="0" algn="ctr">
              <a:spcBef>
                <a:spcPts val="0"/>
              </a:spcBef>
              <a:spcAft>
                <a:spcPts val="0"/>
              </a:spcAft>
              <a:buNone/>
            </a:pPr>
            <a:r>
              <a:t/>
            </a:r>
            <a:endParaRPr sz="1500">
              <a:solidFill>
                <a:srgbClr val="32521F"/>
              </a:solidFill>
            </a:endParaRPr>
          </a:p>
          <a:p>
            <a:pPr indent="0" lvl="0" marL="0" rtl="0" algn="l">
              <a:spcBef>
                <a:spcPts val="0"/>
              </a:spcBef>
              <a:spcAft>
                <a:spcPts val="0"/>
              </a:spcAft>
              <a:buNone/>
            </a:pPr>
            <a:r>
              <a:t/>
            </a:r>
            <a:endParaRPr sz="900">
              <a:solidFill>
                <a:srgbClr val="32521F"/>
              </a:solidFill>
            </a:endParaRPr>
          </a:p>
        </p:txBody>
      </p:sp>
      <p:sp>
        <p:nvSpPr>
          <p:cNvPr id="178" name="Google Shape;178;p27"/>
          <p:cNvSpPr txBox="1"/>
          <p:nvPr/>
        </p:nvSpPr>
        <p:spPr>
          <a:xfrm>
            <a:off x="7049975" y="216605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Liene</a:t>
            </a:r>
            <a:endParaRPr sz="1800"/>
          </a:p>
        </p:txBody>
      </p:sp>
      <p:sp>
        <p:nvSpPr>
          <p:cNvPr id="179" name="Google Shape;179;p27"/>
          <p:cNvSpPr txBox="1"/>
          <p:nvPr/>
        </p:nvSpPr>
        <p:spPr>
          <a:xfrm>
            <a:off x="6758500" y="3000675"/>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Philip</a:t>
            </a:r>
            <a:endParaRPr sz="1800"/>
          </a:p>
        </p:txBody>
      </p:sp>
      <p:sp>
        <p:nvSpPr>
          <p:cNvPr id="180" name="Google Shape;180;p27"/>
          <p:cNvSpPr txBox="1"/>
          <p:nvPr/>
        </p:nvSpPr>
        <p:spPr>
          <a:xfrm>
            <a:off x="4238425" y="138324"/>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Lisa</a:t>
            </a:r>
            <a:endParaRPr sz="1800"/>
          </a:p>
        </p:txBody>
      </p:sp>
      <p:sp>
        <p:nvSpPr>
          <p:cNvPr id="181" name="Google Shape;181;p27"/>
          <p:cNvSpPr txBox="1"/>
          <p:nvPr/>
        </p:nvSpPr>
        <p:spPr>
          <a:xfrm>
            <a:off x="1141250" y="2571738"/>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Greta</a:t>
            </a:r>
            <a:endParaRPr sz="1800"/>
          </a:p>
        </p:txBody>
      </p:sp>
      <p:sp>
        <p:nvSpPr>
          <p:cNvPr id="182" name="Google Shape;182;p27"/>
          <p:cNvSpPr txBox="1"/>
          <p:nvPr/>
        </p:nvSpPr>
        <p:spPr>
          <a:xfrm>
            <a:off x="1505400" y="341496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Christina</a:t>
            </a:r>
            <a:endParaRPr sz="1800"/>
          </a:p>
        </p:txBody>
      </p:sp>
      <p:sp>
        <p:nvSpPr>
          <p:cNvPr id="183" name="Google Shape;183;p27"/>
          <p:cNvSpPr txBox="1"/>
          <p:nvPr/>
        </p:nvSpPr>
        <p:spPr>
          <a:xfrm>
            <a:off x="6342125" y="89381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Vitalija</a:t>
            </a:r>
            <a:endParaRPr sz="1800"/>
          </a:p>
        </p:txBody>
      </p:sp>
      <p:sp>
        <p:nvSpPr>
          <p:cNvPr id="184" name="Google Shape;184;p27"/>
          <p:cNvSpPr txBox="1"/>
          <p:nvPr/>
        </p:nvSpPr>
        <p:spPr>
          <a:xfrm>
            <a:off x="6342125" y="38353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Mania</a:t>
            </a:r>
            <a:endParaRPr sz="1800"/>
          </a:p>
        </p:txBody>
      </p:sp>
      <p:sp>
        <p:nvSpPr>
          <p:cNvPr id="185" name="Google Shape;185;p27"/>
          <p:cNvSpPr txBox="1"/>
          <p:nvPr/>
        </p:nvSpPr>
        <p:spPr>
          <a:xfrm>
            <a:off x="4764850" y="43737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Marianna</a:t>
            </a:r>
            <a:endParaRPr sz="1800"/>
          </a:p>
        </p:txBody>
      </p:sp>
      <p:sp>
        <p:nvSpPr>
          <p:cNvPr id="186" name="Google Shape;186;p27"/>
          <p:cNvSpPr txBox="1"/>
          <p:nvPr/>
        </p:nvSpPr>
        <p:spPr>
          <a:xfrm>
            <a:off x="3703575" y="4352525"/>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Zofia</a:t>
            </a:r>
            <a:endParaRPr sz="1800"/>
          </a:p>
        </p:txBody>
      </p:sp>
      <p:sp>
        <p:nvSpPr>
          <p:cNvPr id="187" name="Google Shape;187;p27"/>
          <p:cNvSpPr txBox="1"/>
          <p:nvPr/>
        </p:nvSpPr>
        <p:spPr>
          <a:xfrm>
            <a:off x="2578450" y="4100400"/>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Heide</a:t>
            </a:r>
            <a:endParaRPr sz="1800"/>
          </a:p>
        </p:txBody>
      </p:sp>
      <p:sp>
        <p:nvSpPr>
          <p:cNvPr id="188" name="Google Shape;188;p27"/>
          <p:cNvSpPr txBox="1"/>
          <p:nvPr/>
        </p:nvSpPr>
        <p:spPr>
          <a:xfrm>
            <a:off x="1088825" y="185916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Sierra</a:t>
            </a:r>
            <a:endParaRPr sz="1800"/>
          </a:p>
        </p:txBody>
      </p:sp>
      <p:sp>
        <p:nvSpPr>
          <p:cNvPr id="189" name="Google Shape;189;p27"/>
          <p:cNvSpPr txBox="1"/>
          <p:nvPr/>
        </p:nvSpPr>
        <p:spPr>
          <a:xfrm>
            <a:off x="1610350" y="1192125"/>
            <a:ext cx="968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Valerie</a:t>
            </a:r>
            <a:endParaRPr sz="1800"/>
          </a:p>
        </p:txBody>
      </p:sp>
      <p:sp>
        <p:nvSpPr>
          <p:cNvPr id="190" name="Google Shape;190;p27"/>
          <p:cNvSpPr txBox="1"/>
          <p:nvPr/>
        </p:nvSpPr>
        <p:spPr>
          <a:xfrm>
            <a:off x="1885125" y="661750"/>
            <a:ext cx="875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Renee</a:t>
            </a:r>
            <a:endParaRPr sz="1800"/>
          </a:p>
        </p:txBody>
      </p:sp>
      <p:sp>
        <p:nvSpPr>
          <p:cNvPr id="191" name="Google Shape;191;p27"/>
          <p:cNvSpPr txBox="1"/>
          <p:nvPr/>
        </p:nvSpPr>
        <p:spPr>
          <a:xfrm>
            <a:off x="2885700" y="247450"/>
            <a:ext cx="11349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Gabriele</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28"/>
          <p:cNvPicPr preferRelativeResize="0"/>
          <p:nvPr/>
        </p:nvPicPr>
        <p:blipFill rotWithShape="1">
          <a:blip r:embed="rId3">
            <a:alphaModFix/>
          </a:blip>
          <a:srcRect b="8923" l="0" r="0" t="10177"/>
          <a:stretch/>
        </p:blipFill>
        <p:spPr>
          <a:xfrm>
            <a:off x="220675" y="0"/>
            <a:ext cx="8477098" cy="5143500"/>
          </a:xfrm>
          <a:prstGeom prst="rect">
            <a:avLst/>
          </a:prstGeom>
          <a:noFill/>
          <a:ln>
            <a:noFill/>
          </a:ln>
        </p:spPr>
      </p:pic>
      <p:sp>
        <p:nvSpPr>
          <p:cNvPr id="197" name="Google Shape;197;p28"/>
          <p:cNvSpPr txBox="1"/>
          <p:nvPr/>
        </p:nvSpPr>
        <p:spPr>
          <a:xfrm>
            <a:off x="7138700" y="2818300"/>
            <a:ext cx="1137900" cy="83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rPr>
              <a:t>Source: </a:t>
            </a:r>
            <a:r>
              <a:rPr lang="en-GB" sz="1100" u="sng">
                <a:solidFill>
                  <a:schemeClr val="hlink"/>
                </a:solidFill>
                <a:hlinkClick r:id="rId4"/>
              </a:rPr>
              <a:t>The Power of Mugwort for Lucid Dreaming | Seed Sistas</a:t>
            </a: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29"/>
          <p:cNvPicPr preferRelativeResize="0"/>
          <p:nvPr/>
        </p:nvPicPr>
        <p:blipFill rotWithShape="1">
          <a:blip r:embed="rId3">
            <a:alphaModFix/>
          </a:blip>
          <a:srcRect b="9865" l="0" r="0" t="3823"/>
          <a:stretch/>
        </p:blipFill>
        <p:spPr>
          <a:xfrm>
            <a:off x="618950" y="1236650"/>
            <a:ext cx="2289725" cy="1235154"/>
          </a:xfrm>
          <a:prstGeom prst="rect">
            <a:avLst/>
          </a:prstGeom>
          <a:noFill/>
          <a:ln>
            <a:noFill/>
          </a:ln>
        </p:spPr>
      </p:pic>
      <p:pic>
        <p:nvPicPr>
          <p:cNvPr id="203" name="Google Shape;203;p29"/>
          <p:cNvPicPr preferRelativeResize="0"/>
          <p:nvPr/>
        </p:nvPicPr>
        <p:blipFill>
          <a:blip r:embed="rId4">
            <a:alphaModFix/>
          </a:blip>
          <a:stretch>
            <a:fillRect/>
          </a:stretch>
        </p:blipFill>
        <p:spPr>
          <a:xfrm>
            <a:off x="7066806" y="1321088"/>
            <a:ext cx="1276170" cy="1656225"/>
          </a:xfrm>
          <a:prstGeom prst="rect">
            <a:avLst/>
          </a:prstGeom>
          <a:noFill/>
          <a:ln>
            <a:noFill/>
          </a:ln>
        </p:spPr>
      </p:pic>
      <p:sp>
        <p:nvSpPr>
          <p:cNvPr id="204" name="Google Shape;204;p29"/>
          <p:cNvSpPr/>
          <p:nvPr/>
        </p:nvSpPr>
        <p:spPr>
          <a:xfrm>
            <a:off x="402075" y="235600"/>
            <a:ext cx="8136300" cy="1085400"/>
          </a:xfrm>
          <a:prstGeom prst="rightArrow">
            <a:avLst>
              <a:gd fmla="val 50000" name="adj1"/>
              <a:gd fmla="val 50000" name="adj2"/>
            </a:avLst>
          </a:prstGeom>
          <a:solidFill>
            <a:srgbClr val="0C343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FFFFFF"/>
                </a:solidFill>
              </a:rPr>
              <a:t>In the Northern </a:t>
            </a:r>
            <a:r>
              <a:rPr lang="en-GB">
                <a:solidFill>
                  <a:srgbClr val="FFFFFF"/>
                </a:solidFill>
              </a:rPr>
              <a:t>hemisphere</a:t>
            </a:r>
            <a:r>
              <a:rPr lang="en-GB">
                <a:solidFill>
                  <a:srgbClr val="FFFFFF"/>
                </a:solidFill>
              </a:rPr>
              <a:t>: SLOWING DOWN from S</a:t>
            </a:r>
            <a:r>
              <a:rPr lang="en-GB">
                <a:solidFill>
                  <a:srgbClr val="FFFFFF"/>
                </a:solidFill>
              </a:rPr>
              <a:t>eptember </a:t>
            </a:r>
            <a:endParaRPr>
              <a:solidFill>
                <a:srgbClr val="FFFFFF"/>
              </a:solidFill>
            </a:endParaRPr>
          </a:p>
          <a:p>
            <a:pPr indent="0" lvl="0" marL="0" rtl="0" algn="r">
              <a:spcBef>
                <a:spcPts val="0"/>
              </a:spcBef>
              <a:spcAft>
                <a:spcPts val="0"/>
              </a:spcAft>
              <a:buNone/>
            </a:pPr>
            <a:r>
              <a:rPr lang="en-GB">
                <a:solidFill>
                  <a:srgbClr val="FFFFFF"/>
                </a:solidFill>
              </a:rPr>
              <a:t>to December, to the ‘thirteenth month’</a:t>
            </a:r>
            <a:endParaRPr>
              <a:solidFill>
                <a:srgbClr val="FFFFFF"/>
              </a:solidFill>
            </a:endParaRPr>
          </a:p>
        </p:txBody>
      </p:sp>
      <p:pic>
        <p:nvPicPr>
          <p:cNvPr id="205" name="Google Shape;205;p29"/>
          <p:cNvPicPr preferRelativeResize="0"/>
          <p:nvPr/>
        </p:nvPicPr>
        <p:blipFill>
          <a:blip r:embed="rId5">
            <a:alphaModFix/>
          </a:blip>
          <a:stretch>
            <a:fillRect/>
          </a:stretch>
        </p:blipFill>
        <p:spPr>
          <a:xfrm>
            <a:off x="4829350" y="3061749"/>
            <a:ext cx="2488864" cy="1656226"/>
          </a:xfrm>
          <a:prstGeom prst="rect">
            <a:avLst/>
          </a:prstGeom>
          <a:noFill/>
          <a:ln>
            <a:noFill/>
          </a:ln>
        </p:spPr>
      </p:pic>
      <p:pic>
        <p:nvPicPr>
          <p:cNvPr id="206" name="Google Shape;206;p29"/>
          <p:cNvPicPr preferRelativeResize="0"/>
          <p:nvPr/>
        </p:nvPicPr>
        <p:blipFill>
          <a:blip r:embed="rId6">
            <a:alphaModFix/>
          </a:blip>
          <a:stretch>
            <a:fillRect/>
          </a:stretch>
        </p:blipFill>
        <p:spPr>
          <a:xfrm>
            <a:off x="6003000" y="1948225"/>
            <a:ext cx="700724" cy="1001050"/>
          </a:xfrm>
          <a:prstGeom prst="rect">
            <a:avLst/>
          </a:prstGeom>
          <a:noFill/>
          <a:ln>
            <a:noFill/>
          </a:ln>
        </p:spPr>
      </p:pic>
      <p:pic>
        <p:nvPicPr>
          <p:cNvPr id="207" name="Google Shape;207;p29"/>
          <p:cNvPicPr preferRelativeResize="0"/>
          <p:nvPr/>
        </p:nvPicPr>
        <p:blipFill>
          <a:blip r:embed="rId7">
            <a:alphaModFix/>
          </a:blip>
          <a:stretch>
            <a:fillRect/>
          </a:stretch>
        </p:blipFill>
        <p:spPr>
          <a:xfrm>
            <a:off x="2212100" y="2977424"/>
            <a:ext cx="2289714" cy="1656226"/>
          </a:xfrm>
          <a:prstGeom prst="rect">
            <a:avLst/>
          </a:prstGeom>
          <a:noFill/>
          <a:ln>
            <a:noFill/>
          </a:ln>
        </p:spPr>
      </p:pic>
      <p:pic>
        <p:nvPicPr>
          <p:cNvPr id="208" name="Google Shape;208;p29"/>
          <p:cNvPicPr preferRelativeResize="0"/>
          <p:nvPr/>
        </p:nvPicPr>
        <p:blipFill>
          <a:blip r:embed="rId8">
            <a:alphaModFix/>
          </a:blip>
          <a:stretch>
            <a:fillRect/>
          </a:stretch>
        </p:blipFill>
        <p:spPr>
          <a:xfrm>
            <a:off x="3079688" y="1369888"/>
            <a:ext cx="2781076" cy="1558625"/>
          </a:xfrm>
          <a:prstGeom prst="rect">
            <a:avLst/>
          </a:prstGeom>
          <a:noFill/>
          <a:ln>
            <a:noFill/>
          </a:ln>
        </p:spPr>
      </p:pic>
      <p:pic>
        <p:nvPicPr>
          <p:cNvPr id="209" name="Google Shape;209;p29"/>
          <p:cNvPicPr preferRelativeResize="0"/>
          <p:nvPr/>
        </p:nvPicPr>
        <p:blipFill>
          <a:blip r:embed="rId9">
            <a:alphaModFix/>
          </a:blip>
          <a:stretch>
            <a:fillRect/>
          </a:stretch>
        </p:blipFill>
        <p:spPr>
          <a:xfrm>
            <a:off x="193921" y="2637371"/>
            <a:ext cx="1804425" cy="120076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30"/>
          <p:cNvPicPr preferRelativeResize="0"/>
          <p:nvPr/>
        </p:nvPicPr>
        <p:blipFill>
          <a:blip r:embed="rId3">
            <a:alphaModFix/>
          </a:blip>
          <a:stretch>
            <a:fillRect/>
          </a:stretch>
        </p:blipFill>
        <p:spPr>
          <a:xfrm>
            <a:off x="312638" y="-799800"/>
            <a:ext cx="8461326" cy="6346001"/>
          </a:xfrm>
          <a:prstGeom prst="rect">
            <a:avLst/>
          </a:prstGeom>
          <a:noFill/>
          <a:ln>
            <a:noFill/>
          </a:ln>
        </p:spPr>
      </p:pic>
      <p:sp>
        <p:nvSpPr>
          <p:cNvPr id="215" name="Google Shape;215;p30"/>
          <p:cNvSpPr/>
          <p:nvPr/>
        </p:nvSpPr>
        <p:spPr>
          <a:xfrm>
            <a:off x="2760250" y="758175"/>
            <a:ext cx="3628200" cy="3388800"/>
          </a:xfrm>
          <a:prstGeom prst="ellipse">
            <a:avLst/>
          </a:prstGeom>
          <a:no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0"/>
          <p:cNvSpPr txBox="1"/>
          <p:nvPr/>
        </p:nvSpPr>
        <p:spPr>
          <a:xfrm>
            <a:off x="5319425" y="325950"/>
            <a:ext cx="10227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Wendy</a:t>
            </a:r>
            <a:endParaRPr sz="1800"/>
          </a:p>
        </p:txBody>
      </p:sp>
      <p:sp>
        <p:nvSpPr>
          <p:cNvPr id="217" name="Google Shape;217;p30"/>
          <p:cNvSpPr txBox="1"/>
          <p:nvPr/>
        </p:nvSpPr>
        <p:spPr>
          <a:xfrm>
            <a:off x="3079150" y="1698975"/>
            <a:ext cx="2928300" cy="1716000"/>
          </a:xfrm>
          <a:prstGeom prst="rect">
            <a:avLst/>
          </a:prstGeom>
          <a:solidFill>
            <a:srgbClr val="98D55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50">
                <a:solidFill>
                  <a:schemeClr val="lt1"/>
                </a:solidFill>
              </a:rPr>
              <a:t>If you want to share (but not needed), is there something that you need to harvest/ close in September, so you can prepare yourself for dreaming time?</a:t>
            </a:r>
            <a:r>
              <a:rPr lang="en-GB" sz="1550">
                <a:solidFill>
                  <a:schemeClr val="lt1"/>
                </a:solidFill>
              </a:rPr>
              <a:t> (KISS)</a:t>
            </a:r>
            <a:endParaRPr sz="1650">
              <a:solidFill>
                <a:srgbClr val="32521F"/>
              </a:solidFill>
            </a:endParaRPr>
          </a:p>
          <a:p>
            <a:pPr indent="0" lvl="0" marL="0" rtl="0" algn="ctr">
              <a:spcBef>
                <a:spcPts val="0"/>
              </a:spcBef>
              <a:spcAft>
                <a:spcPts val="0"/>
              </a:spcAft>
              <a:buNone/>
            </a:pPr>
            <a:r>
              <a:t/>
            </a:r>
            <a:endParaRPr sz="1500">
              <a:solidFill>
                <a:srgbClr val="32521F"/>
              </a:solidFill>
            </a:endParaRPr>
          </a:p>
          <a:p>
            <a:pPr indent="0" lvl="0" marL="0" rtl="0" algn="l">
              <a:spcBef>
                <a:spcPts val="0"/>
              </a:spcBef>
              <a:spcAft>
                <a:spcPts val="0"/>
              </a:spcAft>
              <a:buNone/>
            </a:pPr>
            <a:r>
              <a:t/>
            </a:r>
            <a:endParaRPr sz="900">
              <a:solidFill>
                <a:srgbClr val="32521F"/>
              </a:solidFill>
            </a:endParaRPr>
          </a:p>
        </p:txBody>
      </p:sp>
      <p:sp>
        <p:nvSpPr>
          <p:cNvPr id="218" name="Google Shape;218;p30"/>
          <p:cNvSpPr txBox="1"/>
          <p:nvPr/>
        </p:nvSpPr>
        <p:spPr>
          <a:xfrm>
            <a:off x="7049975" y="216605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Liene</a:t>
            </a:r>
            <a:endParaRPr sz="1800"/>
          </a:p>
        </p:txBody>
      </p:sp>
      <p:sp>
        <p:nvSpPr>
          <p:cNvPr id="219" name="Google Shape;219;p30"/>
          <p:cNvSpPr txBox="1"/>
          <p:nvPr/>
        </p:nvSpPr>
        <p:spPr>
          <a:xfrm>
            <a:off x="6758500" y="3000675"/>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Philip</a:t>
            </a:r>
            <a:endParaRPr sz="1800"/>
          </a:p>
        </p:txBody>
      </p:sp>
      <p:sp>
        <p:nvSpPr>
          <p:cNvPr id="220" name="Google Shape;220;p30"/>
          <p:cNvSpPr txBox="1"/>
          <p:nvPr/>
        </p:nvSpPr>
        <p:spPr>
          <a:xfrm>
            <a:off x="4238425" y="138324"/>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Lisa</a:t>
            </a:r>
            <a:endParaRPr sz="1800"/>
          </a:p>
        </p:txBody>
      </p:sp>
      <p:sp>
        <p:nvSpPr>
          <p:cNvPr id="221" name="Google Shape;221;p30"/>
          <p:cNvSpPr txBox="1"/>
          <p:nvPr/>
        </p:nvSpPr>
        <p:spPr>
          <a:xfrm>
            <a:off x="1141250" y="2571738"/>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Greta</a:t>
            </a:r>
            <a:endParaRPr sz="1800"/>
          </a:p>
        </p:txBody>
      </p:sp>
      <p:sp>
        <p:nvSpPr>
          <p:cNvPr id="222" name="Google Shape;222;p30"/>
          <p:cNvSpPr txBox="1"/>
          <p:nvPr/>
        </p:nvSpPr>
        <p:spPr>
          <a:xfrm>
            <a:off x="1505400" y="341496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Christina</a:t>
            </a:r>
            <a:endParaRPr sz="1800"/>
          </a:p>
        </p:txBody>
      </p:sp>
      <p:sp>
        <p:nvSpPr>
          <p:cNvPr id="223" name="Google Shape;223;p30"/>
          <p:cNvSpPr txBox="1"/>
          <p:nvPr/>
        </p:nvSpPr>
        <p:spPr>
          <a:xfrm>
            <a:off x="6342125" y="89381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Vitalija</a:t>
            </a:r>
            <a:endParaRPr sz="1800"/>
          </a:p>
        </p:txBody>
      </p:sp>
      <p:sp>
        <p:nvSpPr>
          <p:cNvPr id="224" name="Google Shape;224;p30"/>
          <p:cNvSpPr txBox="1"/>
          <p:nvPr/>
        </p:nvSpPr>
        <p:spPr>
          <a:xfrm>
            <a:off x="6342125" y="38353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Mania</a:t>
            </a:r>
            <a:endParaRPr sz="1800"/>
          </a:p>
        </p:txBody>
      </p:sp>
      <p:sp>
        <p:nvSpPr>
          <p:cNvPr id="225" name="Google Shape;225;p30"/>
          <p:cNvSpPr txBox="1"/>
          <p:nvPr/>
        </p:nvSpPr>
        <p:spPr>
          <a:xfrm>
            <a:off x="4764850" y="43737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Marianna</a:t>
            </a:r>
            <a:endParaRPr sz="1800"/>
          </a:p>
        </p:txBody>
      </p:sp>
      <p:sp>
        <p:nvSpPr>
          <p:cNvPr id="226" name="Google Shape;226;p30"/>
          <p:cNvSpPr txBox="1"/>
          <p:nvPr/>
        </p:nvSpPr>
        <p:spPr>
          <a:xfrm>
            <a:off x="3703575" y="4352525"/>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Zofia</a:t>
            </a:r>
            <a:endParaRPr sz="1800"/>
          </a:p>
        </p:txBody>
      </p:sp>
      <p:sp>
        <p:nvSpPr>
          <p:cNvPr id="227" name="Google Shape;227;p30"/>
          <p:cNvSpPr txBox="1"/>
          <p:nvPr/>
        </p:nvSpPr>
        <p:spPr>
          <a:xfrm>
            <a:off x="2578450" y="4100400"/>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Heide</a:t>
            </a:r>
            <a:endParaRPr sz="1800"/>
          </a:p>
        </p:txBody>
      </p:sp>
      <p:sp>
        <p:nvSpPr>
          <p:cNvPr id="228" name="Google Shape;228;p30"/>
          <p:cNvSpPr txBox="1"/>
          <p:nvPr/>
        </p:nvSpPr>
        <p:spPr>
          <a:xfrm>
            <a:off x="1088825" y="185916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Sierra</a:t>
            </a:r>
            <a:endParaRPr sz="1800"/>
          </a:p>
        </p:txBody>
      </p:sp>
      <p:sp>
        <p:nvSpPr>
          <p:cNvPr id="229" name="Google Shape;229;p30"/>
          <p:cNvSpPr txBox="1"/>
          <p:nvPr/>
        </p:nvSpPr>
        <p:spPr>
          <a:xfrm>
            <a:off x="1610350" y="1192125"/>
            <a:ext cx="968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Valerie</a:t>
            </a:r>
            <a:endParaRPr sz="1800"/>
          </a:p>
        </p:txBody>
      </p:sp>
      <p:sp>
        <p:nvSpPr>
          <p:cNvPr id="230" name="Google Shape;230;p30"/>
          <p:cNvSpPr txBox="1"/>
          <p:nvPr/>
        </p:nvSpPr>
        <p:spPr>
          <a:xfrm>
            <a:off x="1885125" y="661750"/>
            <a:ext cx="875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Renee</a:t>
            </a:r>
            <a:endParaRPr sz="1800"/>
          </a:p>
        </p:txBody>
      </p:sp>
      <p:sp>
        <p:nvSpPr>
          <p:cNvPr id="231" name="Google Shape;231;p30"/>
          <p:cNvSpPr txBox="1"/>
          <p:nvPr/>
        </p:nvSpPr>
        <p:spPr>
          <a:xfrm>
            <a:off x="2885700" y="247450"/>
            <a:ext cx="11349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Gabriele</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1"/>
          <p:cNvSpPr txBox="1"/>
          <p:nvPr>
            <p:ph type="title"/>
          </p:nvPr>
        </p:nvSpPr>
        <p:spPr>
          <a:xfrm>
            <a:off x="131850" y="-190500"/>
            <a:ext cx="77136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GB" sz="3000"/>
              <a:t>Cr</a:t>
            </a:r>
            <a:r>
              <a:rPr lang="en-GB" sz="3000"/>
              <a:t>eative </a:t>
            </a:r>
            <a:r>
              <a:rPr lang="en-GB" sz="3000"/>
              <a:t>invitation (until XX.40)</a:t>
            </a:r>
            <a:endParaRPr sz="2000"/>
          </a:p>
        </p:txBody>
      </p:sp>
      <p:sp>
        <p:nvSpPr>
          <p:cNvPr id="237" name="Google Shape;237;p31"/>
          <p:cNvSpPr txBox="1"/>
          <p:nvPr>
            <p:ph idx="1" type="body"/>
          </p:nvPr>
        </p:nvSpPr>
        <p:spPr>
          <a:xfrm>
            <a:off x="641200" y="755650"/>
            <a:ext cx="4681200" cy="4042200"/>
          </a:xfrm>
          <a:prstGeom prst="rect">
            <a:avLst/>
          </a:prstGeom>
        </p:spPr>
        <p:txBody>
          <a:bodyPr anchorCtr="0" anchor="t" bIns="34275" lIns="68575" spcFirstLastPara="1" rIns="68575" wrap="square" tIns="34275">
            <a:normAutofit fontScale="85000" lnSpcReduction="10000"/>
          </a:bodyPr>
          <a:lstStyle/>
          <a:p>
            <a:pPr indent="0" lvl="0" marL="0" rtl="0" algn="l">
              <a:spcBef>
                <a:spcPts val="800"/>
              </a:spcBef>
              <a:spcAft>
                <a:spcPts val="0"/>
              </a:spcAft>
              <a:buNone/>
            </a:pPr>
            <a:r>
              <a:rPr lang="en-GB" sz="2150">
                <a:solidFill>
                  <a:schemeClr val="dk1"/>
                </a:solidFill>
              </a:rPr>
              <a:t>Shapeshift into </a:t>
            </a:r>
            <a:r>
              <a:rPr b="1" lang="en-GB" sz="2150">
                <a:solidFill>
                  <a:schemeClr val="dk1"/>
                </a:solidFill>
              </a:rPr>
              <a:t> MUGWORT</a:t>
            </a:r>
            <a:endParaRPr b="1" sz="2150">
              <a:solidFill>
                <a:schemeClr val="dk1"/>
              </a:solidFill>
            </a:endParaRPr>
          </a:p>
          <a:p>
            <a:pPr indent="0" lvl="0" marL="0" rtl="0" algn="l">
              <a:spcBef>
                <a:spcPts val="1200"/>
              </a:spcBef>
              <a:spcAft>
                <a:spcPts val="0"/>
              </a:spcAft>
              <a:buNone/>
            </a:pPr>
            <a:r>
              <a:rPr lang="en-GB" sz="2150">
                <a:solidFill>
                  <a:schemeClr val="dk1"/>
                </a:solidFill>
              </a:rPr>
              <a:t>and write from his/her/their perspective about </a:t>
            </a:r>
            <a:endParaRPr sz="2150">
              <a:solidFill>
                <a:schemeClr val="dk1"/>
              </a:solidFill>
            </a:endParaRPr>
          </a:p>
          <a:p>
            <a:pPr indent="0" lvl="0" marL="0" rtl="0" algn="l">
              <a:spcBef>
                <a:spcPts val="1200"/>
              </a:spcBef>
              <a:spcAft>
                <a:spcPts val="0"/>
              </a:spcAft>
              <a:buNone/>
            </a:pPr>
            <a:r>
              <a:rPr lang="en-GB" sz="2150">
                <a:solidFill>
                  <a:schemeClr val="dk1"/>
                </a:solidFill>
              </a:rPr>
              <a:t>… </a:t>
            </a:r>
            <a:r>
              <a:rPr b="1" lang="en-GB" sz="2150">
                <a:solidFill>
                  <a:srgbClr val="134F5C"/>
                </a:solidFill>
              </a:rPr>
              <a:t>opening to thresholds and dreams. </a:t>
            </a:r>
            <a:endParaRPr b="1">
              <a:solidFill>
                <a:srgbClr val="134F5C"/>
              </a:solidFill>
            </a:endParaRPr>
          </a:p>
          <a:p>
            <a:pPr indent="-344646" lvl="0" marL="457200" rtl="0" algn="l">
              <a:lnSpc>
                <a:spcPct val="100000"/>
              </a:lnSpc>
              <a:spcBef>
                <a:spcPts val="1200"/>
              </a:spcBef>
              <a:spcAft>
                <a:spcPts val="0"/>
              </a:spcAft>
              <a:buClr>
                <a:srgbClr val="38761D"/>
              </a:buClr>
              <a:buSzPct val="100000"/>
              <a:buAutoNum type="arabicPeriod"/>
            </a:pPr>
            <a:r>
              <a:rPr lang="en-GB" sz="2150">
                <a:solidFill>
                  <a:srgbClr val="38761D"/>
                </a:solidFill>
              </a:rPr>
              <a:t>Where are you now? How does the place look like? (season, weather…)</a:t>
            </a:r>
            <a:endParaRPr sz="2150">
              <a:solidFill>
                <a:srgbClr val="38761D"/>
              </a:solidFill>
            </a:endParaRPr>
          </a:p>
          <a:p>
            <a:pPr indent="-309562" lvl="0" marL="457200" rtl="0" algn="l">
              <a:lnSpc>
                <a:spcPct val="100000"/>
              </a:lnSpc>
              <a:spcBef>
                <a:spcPts val="0"/>
              </a:spcBef>
              <a:spcAft>
                <a:spcPts val="0"/>
              </a:spcAft>
              <a:buClr>
                <a:schemeClr val="dk2"/>
              </a:buClr>
              <a:buSzPct val="96774"/>
              <a:buAutoNum type="arabicPeriod"/>
            </a:pPr>
            <a:r>
              <a:rPr lang="en-GB" sz="1550">
                <a:solidFill>
                  <a:srgbClr val="1155CC"/>
                </a:solidFill>
              </a:rPr>
              <a:t>What are you dreaming about?</a:t>
            </a:r>
            <a:endParaRPr sz="1550">
              <a:solidFill>
                <a:srgbClr val="1155CC"/>
              </a:solidFill>
            </a:endParaRPr>
          </a:p>
          <a:p>
            <a:pPr indent="-312261" lvl="0" marL="457200" rtl="0" algn="l">
              <a:lnSpc>
                <a:spcPct val="100000"/>
              </a:lnSpc>
              <a:spcBef>
                <a:spcPts val="0"/>
              </a:spcBef>
              <a:spcAft>
                <a:spcPts val="0"/>
              </a:spcAft>
              <a:buClr>
                <a:srgbClr val="1155CC"/>
              </a:buClr>
              <a:buSzPct val="100000"/>
              <a:buAutoNum type="arabicPeriod"/>
            </a:pPr>
            <a:r>
              <a:rPr lang="en-GB" sz="1550">
                <a:solidFill>
                  <a:srgbClr val="1155CC"/>
                </a:solidFill>
              </a:rPr>
              <a:t>Is there something that you need to harvest/ close in September, so you can prepare yourself for dreaming time? </a:t>
            </a:r>
            <a:endParaRPr sz="1550">
              <a:solidFill>
                <a:srgbClr val="134F5C"/>
              </a:solidFill>
            </a:endParaRPr>
          </a:p>
          <a:p>
            <a:pPr indent="0" lvl="0" marL="0" rtl="0" algn="l">
              <a:lnSpc>
                <a:spcPct val="100000"/>
              </a:lnSpc>
              <a:spcBef>
                <a:spcPts val="0"/>
              </a:spcBef>
              <a:spcAft>
                <a:spcPts val="0"/>
              </a:spcAft>
              <a:buClr>
                <a:schemeClr val="dk1"/>
              </a:buClr>
              <a:buSzPct val="51162"/>
              <a:buFont typeface="Arial"/>
              <a:buNone/>
            </a:pPr>
            <a:r>
              <a:t/>
            </a:r>
            <a:endParaRPr sz="2150">
              <a:solidFill>
                <a:srgbClr val="1155CC"/>
              </a:solidFill>
            </a:endParaRPr>
          </a:p>
          <a:p>
            <a:pPr indent="0" lvl="0" marL="0" rtl="0" algn="l">
              <a:lnSpc>
                <a:spcPct val="100000"/>
              </a:lnSpc>
              <a:spcBef>
                <a:spcPts val="0"/>
              </a:spcBef>
              <a:spcAft>
                <a:spcPts val="0"/>
              </a:spcAft>
              <a:buClr>
                <a:schemeClr val="dk1"/>
              </a:buClr>
              <a:buSzPct val="51162"/>
              <a:buFont typeface="Arial"/>
              <a:buNone/>
            </a:pPr>
            <a:r>
              <a:t/>
            </a:r>
            <a:endParaRPr sz="2150">
              <a:solidFill>
                <a:srgbClr val="1155CC"/>
              </a:solidFill>
            </a:endParaRPr>
          </a:p>
          <a:p>
            <a:pPr indent="0" lvl="0" marL="0" rtl="0" algn="ctr">
              <a:lnSpc>
                <a:spcPct val="100000"/>
              </a:lnSpc>
              <a:spcBef>
                <a:spcPts val="0"/>
              </a:spcBef>
              <a:spcAft>
                <a:spcPts val="0"/>
              </a:spcAft>
              <a:buClr>
                <a:schemeClr val="dk1"/>
              </a:buClr>
              <a:buSzPct val="61111"/>
              <a:buFont typeface="Arial"/>
              <a:buNone/>
            </a:pPr>
            <a:r>
              <a:rPr lang="en-GB">
                <a:solidFill>
                  <a:srgbClr val="38761D"/>
                </a:solidFill>
              </a:rPr>
              <a:t>It can be a short story, a poem, a prayer,</a:t>
            </a:r>
            <a:endParaRPr>
              <a:solidFill>
                <a:srgbClr val="38761D"/>
              </a:solidFill>
            </a:endParaRPr>
          </a:p>
          <a:p>
            <a:pPr indent="0" lvl="0" marL="0" rtl="0" algn="ctr">
              <a:lnSpc>
                <a:spcPct val="100000"/>
              </a:lnSpc>
              <a:spcBef>
                <a:spcPts val="0"/>
              </a:spcBef>
              <a:spcAft>
                <a:spcPts val="0"/>
              </a:spcAft>
              <a:buClr>
                <a:schemeClr val="dk1"/>
              </a:buClr>
              <a:buSzPct val="61111"/>
              <a:buFont typeface="Arial"/>
              <a:buNone/>
            </a:pPr>
            <a:r>
              <a:rPr lang="en-GB">
                <a:solidFill>
                  <a:srgbClr val="38761D"/>
                </a:solidFill>
              </a:rPr>
              <a:t>An opinion piece, a sitcom scenario.. </a:t>
            </a:r>
            <a:endParaRPr>
              <a:solidFill>
                <a:srgbClr val="38761D"/>
              </a:solidFill>
            </a:endParaRPr>
          </a:p>
          <a:p>
            <a:pPr indent="0" lvl="0" marL="0" rtl="0" algn="ctr">
              <a:lnSpc>
                <a:spcPct val="100000"/>
              </a:lnSpc>
              <a:spcBef>
                <a:spcPts val="0"/>
              </a:spcBef>
              <a:spcAft>
                <a:spcPts val="0"/>
              </a:spcAft>
              <a:buClr>
                <a:schemeClr val="dk1"/>
              </a:buClr>
              <a:buSzPct val="61111"/>
              <a:buFont typeface="Arial"/>
              <a:buNone/>
            </a:pPr>
            <a:r>
              <a:rPr lang="en-GB">
                <a:solidFill>
                  <a:srgbClr val="38761D"/>
                </a:solidFill>
              </a:rPr>
              <a:t>- and this can be in English, French, Northern Sámi, drawing language, bird scribbles, music symbols…</a:t>
            </a:r>
            <a:endParaRPr>
              <a:solidFill>
                <a:srgbClr val="38761D"/>
              </a:solidFill>
            </a:endParaRPr>
          </a:p>
        </p:txBody>
      </p:sp>
      <p:pic>
        <p:nvPicPr>
          <p:cNvPr id="238" name="Google Shape;238;p31"/>
          <p:cNvPicPr preferRelativeResize="0"/>
          <p:nvPr/>
        </p:nvPicPr>
        <p:blipFill>
          <a:blip r:embed="rId3">
            <a:alphaModFix/>
          </a:blip>
          <a:stretch>
            <a:fillRect/>
          </a:stretch>
        </p:blipFill>
        <p:spPr>
          <a:xfrm>
            <a:off x="5699650" y="147950"/>
            <a:ext cx="2995181" cy="4114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2"/>
          <p:cNvSpPr txBox="1"/>
          <p:nvPr>
            <p:ph type="title"/>
          </p:nvPr>
        </p:nvSpPr>
        <p:spPr>
          <a:xfrm>
            <a:off x="131850" y="-190500"/>
            <a:ext cx="77136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GB" sz="3000"/>
              <a:t>Two invitations</a:t>
            </a:r>
            <a:endParaRPr sz="2000"/>
          </a:p>
        </p:txBody>
      </p:sp>
      <p:sp>
        <p:nvSpPr>
          <p:cNvPr id="244" name="Google Shape;244;p32"/>
          <p:cNvSpPr txBox="1"/>
          <p:nvPr>
            <p:ph idx="1" type="body"/>
          </p:nvPr>
        </p:nvSpPr>
        <p:spPr>
          <a:xfrm>
            <a:off x="311225" y="391490"/>
            <a:ext cx="4681200" cy="4042200"/>
          </a:xfrm>
          <a:prstGeom prst="rect">
            <a:avLst/>
          </a:prstGeom>
        </p:spPr>
        <p:txBody>
          <a:bodyPr anchorCtr="0" anchor="t"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2150">
                <a:solidFill>
                  <a:schemeClr val="dk1"/>
                </a:solidFill>
              </a:rPr>
              <a:t>Online symposium (17-18 January) ECO-MYTHOLOGY 2026</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2150">
                <a:solidFill>
                  <a:schemeClr val="dk1"/>
                </a:solidFill>
              </a:rPr>
              <a:t>Call for papers, practices, poems… got published today. </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2150">
                <a:solidFill>
                  <a:schemeClr val="dk1"/>
                </a:solidFill>
              </a:rPr>
              <a:t>Deadline: 31 October</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2150">
                <a:solidFill>
                  <a:schemeClr val="dk1"/>
                </a:solidFill>
              </a:rPr>
              <a:t>Learn more here:</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u="sng">
                <a:solidFill>
                  <a:schemeClr val="hlink"/>
                </a:solidFill>
                <a:hlinkClick r:id="rId3"/>
              </a:rPr>
              <a:t>Circle 5: Ecology of Transformative Learning Practices With/In A More-than-human World – Nordic Summer University</a:t>
            </a:r>
            <a:endParaRPr sz="2150">
              <a:solidFill>
                <a:schemeClr val="dk1"/>
              </a:solidFill>
            </a:endParaRPr>
          </a:p>
        </p:txBody>
      </p:sp>
      <p:sp>
        <p:nvSpPr>
          <p:cNvPr id="245" name="Google Shape;245;p32"/>
          <p:cNvSpPr txBox="1"/>
          <p:nvPr>
            <p:ph idx="1" type="body"/>
          </p:nvPr>
        </p:nvSpPr>
        <p:spPr>
          <a:xfrm>
            <a:off x="5409025" y="1179225"/>
            <a:ext cx="3525000" cy="3789300"/>
          </a:xfrm>
          <a:prstGeom prst="rect">
            <a:avLst/>
          </a:prstGeom>
        </p:spPr>
        <p:txBody>
          <a:bodyPr anchorCtr="0" anchor="t"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2150">
                <a:solidFill>
                  <a:schemeClr val="dk1"/>
                </a:solidFill>
              </a:rPr>
              <a:t>Please find 5-15 minutes time to leave a comment on our blogpost :</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u="sng">
                <a:solidFill>
                  <a:schemeClr val="hlink"/>
                </a:solidFill>
                <a:hlinkClick r:id="rId4"/>
              </a:rPr>
              <a:t>Learn more about mugwort on Friday 12 september – Stories from the Wood Wide Web</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215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2150">
                <a:solidFill>
                  <a:schemeClr val="dk1"/>
                </a:solidFill>
              </a:rPr>
              <a:t>(This will be updated, with a download link of the slides)</a:t>
            </a:r>
            <a:endParaRPr sz="2150">
              <a:solidFill>
                <a:schemeClr val="dk1"/>
              </a:solidFill>
            </a:endParaRPr>
          </a:p>
        </p:txBody>
      </p:sp>
      <p:pic>
        <p:nvPicPr>
          <p:cNvPr id="246" name="Google Shape;246;p32"/>
          <p:cNvPicPr preferRelativeResize="0"/>
          <p:nvPr/>
        </p:nvPicPr>
        <p:blipFill rotWithShape="1">
          <a:blip r:embed="rId5">
            <a:alphaModFix/>
          </a:blip>
          <a:srcRect b="0" l="35922" r="0" t="0"/>
          <a:stretch/>
        </p:blipFill>
        <p:spPr>
          <a:xfrm>
            <a:off x="6091800" y="0"/>
            <a:ext cx="2008426" cy="13775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33"/>
          <p:cNvPicPr preferRelativeResize="0"/>
          <p:nvPr/>
        </p:nvPicPr>
        <p:blipFill>
          <a:blip r:embed="rId3">
            <a:alphaModFix/>
          </a:blip>
          <a:stretch>
            <a:fillRect/>
          </a:stretch>
        </p:blipFill>
        <p:spPr>
          <a:xfrm>
            <a:off x="312638" y="-799800"/>
            <a:ext cx="8461326" cy="6346001"/>
          </a:xfrm>
          <a:prstGeom prst="rect">
            <a:avLst/>
          </a:prstGeom>
          <a:noFill/>
          <a:ln>
            <a:noFill/>
          </a:ln>
        </p:spPr>
      </p:pic>
      <p:sp>
        <p:nvSpPr>
          <p:cNvPr id="252" name="Google Shape;252;p33"/>
          <p:cNvSpPr/>
          <p:nvPr/>
        </p:nvSpPr>
        <p:spPr>
          <a:xfrm>
            <a:off x="2760250" y="758175"/>
            <a:ext cx="3628200" cy="3388800"/>
          </a:xfrm>
          <a:prstGeom prst="ellipse">
            <a:avLst/>
          </a:prstGeom>
          <a:no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3"/>
          <p:cNvSpPr txBox="1"/>
          <p:nvPr/>
        </p:nvSpPr>
        <p:spPr>
          <a:xfrm>
            <a:off x="5319425" y="325950"/>
            <a:ext cx="10227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Wendy</a:t>
            </a:r>
            <a:endParaRPr sz="1800"/>
          </a:p>
        </p:txBody>
      </p:sp>
      <p:sp>
        <p:nvSpPr>
          <p:cNvPr id="254" name="Google Shape;254;p33"/>
          <p:cNvSpPr txBox="1"/>
          <p:nvPr/>
        </p:nvSpPr>
        <p:spPr>
          <a:xfrm>
            <a:off x="3079150" y="1698975"/>
            <a:ext cx="2928300" cy="1716000"/>
          </a:xfrm>
          <a:prstGeom prst="rect">
            <a:avLst/>
          </a:prstGeom>
          <a:solidFill>
            <a:srgbClr val="98D55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50">
                <a:solidFill>
                  <a:schemeClr val="lt1"/>
                </a:solidFill>
              </a:rPr>
              <a:t>What do you want to share with the group (reflection, your story, poem, or just a word of gratitude towards mugwort, the circle, yourself…) so you feel some closure.</a:t>
            </a:r>
            <a:r>
              <a:rPr lang="en-GB" sz="1550">
                <a:solidFill>
                  <a:schemeClr val="lt1"/>
                </a:solidFill>
              </a:rPr>
              <a:t> (KISS)</a:t>
            </a:r>
            <a:endParaRPr sz="1650">
              <a:solidFill>
                <a:srgbClr val="32521F"/>
              </a:solidFill>
            </a:endParaRPr>
          </a:p>
          <a:p>
            <a:pPr indent="0" lvl="0" marL="0" rtl="0" algn="ctr">
              <a:spcBef>
                <a:spcPts val="0"/>
              </a:spcBef>
              <a:spcAft>
                <a:spcPts val="0"/>
              </a:spcAft>
              <a:buNone/>
            </a:pPr>
            <a:r>
              <a:t/>
            </a:r>
            <a:endParaRPr sz="1500">
              <a:solidFill>
                <a:srgbClr val="32521F"/>
              </a:solidFill>
            </a:endParaRPr>
          </a:p>
          <a:p>
            <a:pPr indent="0" lvl="0" marL="0" rtl="0" algn="l">
              <a:spcBef>
                <a:spcPts val="0"/>
              </a:spcBef>
              <a:spcAft>
                <a:spcPts val="0"/>
              </a:spcAft>
              <a:buNone/>
            </a:pPr>
            <a:r>
              <a:t/>
            </a:r>
            <a:endParaRPr sz="900">
              <a:solidFill>
                <a:srgbClr val="32521F"/>
              </a:solidFill>
            </a:endParaRPr>
          </a:p>
        </p:txBody>
      </p:sp>
      <p:sp>
        <p:nvSpPr>
          <p:cNvPr id="255" name="Google Shape;255;p33"/>
          <p:cNvSpPr txBox="1"/>
          <p:nvPr/>
        </p:nvSpPr>
        <p:spPr>
          <a:xfrm>
            <a:off x="6931175" y="1444875"/>
            <a:ext cx="1499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Greta</a:t>
            </a:r>
            <a:endParaRPr sz="1800"/>
          </a:p>
        </p:txBody>
      </p:sp>
      <p:sp>
        <p:nvSpPr>
          <p:cNvPr id="256" name="Google Shape;256;p33"/>
          <p:cNvSpPr txBox="1"/>
          <p:nvPr/>
        </p:nvSpPr>
        <p:spPr>
          <a:xfrm>
            <a:off x="7049975" y="216605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Liene</a:t>
            </a:r>
            <a:endParaRPr sz="1800"/>
          </a:p>
        </p:txBody>
      </p:sp>
      <p:sp>
        <p:nvSpPr>
          <p:cNvPr id="257" name="Google Shape;257;p33"/>
          <p:cNvSpPr txBox="1"/>
          <p:nvPr/>
        </p:nvSpPr>
        <p:spPr>
          <a:xfrm>
            <a:off x="6758500" y="3000675"/>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Philip</a:t>
            </a:r>
            <a:endParaRPr sz="1800"/>
          </a:p>
        </p:txBody>
      </p:sp>
      <p:sp>
        <p:nvSpPr>
          <p:cNvPr id="258" name="Google Shape;258;p33"/>
          <p:cNvSpPr txBox="1"/>
          <p:nvPr/>
        </p:nvSpPr>
        <p:spPr>
          <a:xfrm>
            <a:off x="4238425" y="138324"/>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Lisa</a:t>
            </a:r>
            <a:endParaRPr sz="1800"/>
          </a:p>
        </p:txBody>
      </p:sp>
      <p:sp>
        <p:nvSpPr>
          <p:cNvPr id="259" name="Google Shape;259;p33"/>
          <p:cNvSpPr txBox="1"/>
          <p:nvPr/>
        </p:nvSpPr>
        <p:spPr>
          <a:xfrm>
            <a:off x="1141250" y="2571738"/>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Greta</a:t>
            </a:r>
            <a:endParaRPr sz="1800"/>
          </a:p>
        </p:txBody>
      </p:sp>
      <p:sp>
        <p:nvSpPr>
          <p:cNvPr id="260" name="Google Shape;260;p33"/>
          <p:cNvSpPr txBox="1"/>
          <p:nvPr/>
        </p:nvSpPr>
        <p:spPr>
          <a:xfrm>
            <a:off x="1505400" y="341496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Christina</a:t>
            </a:r>
            <a:endParaRPr sz="1800"/>
          </a:p>
        </p:txBody>
      </p:sp>
      <p:sp>
        <p:nvSpPr>
          <p:cNvPr id="261" name="Google Shape;261;p33"/>
          <p:cNvSpPr txBox="1"/>
          <p:nvPr/>
        </p:nvSpPr>
        <p:spPr>
          <a:xfrm>
            <a:off x="6342125" y="89381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Vitalija</a:t>
            </a:r>
            <a:endParaRPr sz="1800"/>
          </a:p>
        </p:txBody>
      </p:sp>
      <p:sp>
        <p:nvSpPr>
          <p:cNvPr id="262" name="Google Shape;262;p33"/>
          <p:cNvSpPr txBox="1"/>
          <p:nvPr/>
        </p:nvSpPr>
        <p:spPr>
          <a:xfrm>
            <a:off x="6342125" y="38353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Mania</a:t>
            </a:r>
            <a:endParaRPr sz="1800"/>
          </a:p>
        </p:txBody>
      </p:sp>
      <p:sp>
        <p:nvSpPr>
          <p:cNvPr id="263" name="Google Shape;263;p33"/>
          <p:cNvSpPr txBox="1"/>
          <p:nvPr/>
        </p:nvSpPr>
        <p:spPr>
          <a:xfrm>
            <a:off x="4764850" y="43737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Marianna</a:t>
            </a:r>
            <a:endParaRPr sz="1800"/>
          </a:p>
        </p:txBody>
      </p:sp>
      <p:sp>
        <p:nvSpPr>
          <p:cNvPr id="264" name="Google Shape;264;p33"/>
          <p:cNvSpPr txBox="1"/>
          <p:nvPr/>
        </p:nvSpPr>
        <p:spPr>
          <a:xfrm>
            <a:off x="3703575" y="4352525"/>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Zofia</a:t>
            </a:r>
            <a:endParaRPr sz="1800"/>
          </a:p>
        </p:txBody>
      </p:sp>
      <p:sp>
        <p:nvSpPr>
          <p:cNvPr id="265" name="Google Shape;265;p33"/>
          <p:cNvSpPr txBox="1"/>
          <p:nvPr/>
        </p:nvSpPr>
        <p:spPr>
          <a:xfrm>
            <a:off x="2578450" y="4100400"/>
            <a:ext cx="863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Heide</a:t>
            </a:r>
            <a:endParaRPr sz="1800"/>
          </a:p>
        </p:txBody>
      </p:sp>
      <p:sp>
        <p:nvSpPr>
          <p:cNvPr id="266" name="Google Shape;266;p33"/>
          <p:cNvSpPr txBox="1"/>
          <p:nvPr/>
        </p:nvSpPr>
        <p:spPr>
          <a:xfrm>
            <a:off x="1088825" y="1859163"/>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Sierra</a:t>
            </a:r>
            <a:endParaRPr sz="1800"/>
          </a:p>
        </p:txBody>
      </p:sp>
      <p:sp>
        <p:nvSpPr>
          <p:cNvPr id="267" name="Google Shape;267;p33"/>
          <p:cNvSpPr txBox="1"/>
          <p:nvPr/>
        </p:nvSpPr>
        <p:spPr>
          <a:xfrm>
            <a:off x="1610350" y="1192125"/>
            <a:ext cx="968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Valerie</a:t>
            </a:r>
            <a:endParaRPr sz="1800"/>
          </a:p>
        </p:txBody>
      </p:sp>
      <p:sp>
        <p:nvSpPr>
          <p:cNvPr id="268" name="Google Shape;268;p33"/>
          <p:cNvSpPr txBox="1"/>
          <p:nvPr/>
        </p:nvSpPr>
        <p:spPr>
          <a:xfrm>
            <a:off x="1885125" y="661750"/>
            <a:ext cx="875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Renee</a:t>
            </a:r>
            <a:endParaRPr sz="1800"/>
          </a:p>
        </p:txBody>
      </p:sp>
      <p:sp>
        <p:nvSpPr>
          <p:cNvPr id="269" name="Google Shape;269;p33"/>
          <p:cNvSpPr txBox="1"/>
          <p:nvPr/>
        </p:nvSpPr>
        <p:spPr>
          <a:xfrm>
            <a:off x="2885700" y="247450"/>
            <a:ext cx="11349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Gabriele</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