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Proxima Nova"/>
      <p:regular r:id="rId33"/>
      <p:bold r:id="rId34"/>
      <p:italic r:id="rId35"/>
      <p:boldItalic r:id="rId36"/>
    </p:embeddedFont>
    <p:embeddedFont>
      <p:font typeface="Open Sans"/>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ProximaNova-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ProximaNova-italic.fntdata"/><Relationship Id="rId12" Type="http://schemas.openxmlformats.org/officeDocument/2006/relationships/slide" Target="slides/slide7.xml"/><Relationship Id="rId34" Type="http://schemas.openxmlformats.org/officeDocument/2006/relationships/font" Target="fonts/ProximaNova-bold.fntdata"/><Relationship Id="rId15" Type="http://schemas.openxmlformats.org/officeDocument/2006/relationships/slide" Target="slides/slide10.xml"/><Relationship Id="rId37" Type="http://schemas.openxmlformats.org/officeDocument/2006/relationships/font" Target="fonts/OpenSans-regular.fntdata"/><Relationship Id="rId14" Type="http://schemas.openxmlformats.org/officeDocument/2006/relationships/slide" Target="slides/slide9.xml"/><Relationship Id="rId36" Type="http://schemas.openxmlformats.org/officeDocument/2006/relationships/font" Target="fonts/ProximaNova-boldItalic.fntdata"/><Relationship Id="rId17" Type="http://schemas.openxmlformats.org/officeDocument/2006/relationships/slide" Target="slides/slide12.xml"/><Relationship Id="rId39" Type="http://schemas.openxmlformats.org/officeDocument/2006/relationships/font" Target="fonts/OpenSans-italic.fntdata"/><Relationship Id="rId16" Type="http://schemas.openxmlformats.org/officeDocument/2006/relationships/slide" Target="slides/slide11.xml"/><Relationship Id="rId38" Type="http://schemas.openxmlformats.org/officeDocument/2006/relationships/font" Target="fonts/OpenSans-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21efc2fff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21efc2fff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b37e54d33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b37e54d3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90e1599f33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90e1599f3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254ad2f7c6_1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254ad2f7c6_1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254ad2f7c6_1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254ad2f7c6_1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03abf27b5b_1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03abf27b5b_1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90e1599f33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90e1599f33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254ad2f7c6_1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254ad2f7c6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03abf27b5b_2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03abf27b5b_2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523d211d7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523d211d7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254ad2f7c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254ad2f7c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523d211d7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523d211d7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523d211d7d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523d211d7d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523d211d7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523d211d7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02da31ca1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102da31ca1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0449426cae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0449426cae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74ab30ad1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74ab30ad1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523d211d7d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523d211d7d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254ad2f7c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254ad2f7c6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523d211d7d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523d211d7d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523d211d7d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523d211d7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523d211d7d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523d211d7d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523d211d7d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523d211d7d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523d211d7d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523d211d7d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523d211d7d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523d211d7d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39f013d7ba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39f013d7ba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103abf27b5b_2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103abf27b5b_2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elijking" type="twoTxTwoObj">
  <p:cSld name="TWO_OBJECTS_WITH_TEXT">
    <p:spTree>
      <p:nvGrpSpPr>
        <p:cNvPr id="56" name="Shape 56"/>
        <p:cNvGrpSpPr/>
        <p:nvPr/>
      </p:nvGrpSpPr>
      <p:grpSpPr>
        <a:xfrm>
          <a:off x="0" y="0"/>
          <a:ext cx="0" cy="0"/>
          <a:chOff x="0" y="0"/>
          <a:chExt cx="0" cy="0"/>
        </a:xfrm>
      </p:grpSpPr>
      <p:sp>
        <p:nvSpPr>
          <p:cNvPr id="57" name="Google Shape;57;p14"/>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4"/>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1200"/>
              </a:spcBef>
              <a:spcAft>
                <a:spcPts val="0"/>
              </a:spcAft>
              <a:buClr>
                <a:schemeClr val="dk1"/>
              </a:buClr>
              <a:buSzPts val="1500"/>
              <a:buNone/>
              <a:defRPr b="1" sz="1500"/>
            </a:lvl2pPr>
            <a:lvl3pPr indent="-228600" lvl="2" marL="1371600" rtl="0" algn="l">
              <a:lnSpc>
                <a:spcPct val="90000"/>
              </a:lnSpc>
              <a:spcBef>
                <a:spcPts val="1200"/>
              </a:spcBef>
              <a:spcAft>
                <a:spcPts val="0"/>
              </a:spcAft>
              <a:buClr>
                <a:schemeClr val="dk1"/>
              </a:buClr>
              <a:buSzPts val="1400"/>
              <a:buNone/>
              <a:defRPr b="1" sz="1400"/>
            </a:lvl3pPr>
            <a:lvl4pPr indent="-228600" lvl="3" marL="1828800" rtl="0" algn="l">
              <a:lnSpc>
                <a:spcPct val="90000"/>
              </a:lnSpc>
              <a:spcBef>
                <a:spcPts val="1200"/>
              </a:spcBef>
              <a:spcAft>
                <a:spcPts val="0"/>
              </a:spcAft>
              <a:buClr>
                <a:schemeClr val="dk1"/>
              </a:buClr>
              <a:buSzPts val="1200"/>
              <a:buNone/>
              <a:defRPr b="1" sz="1200"/>
            </a:lvl4pPr>
            <a:lvl5pPr indent="-228600" lvl="4" marL="2286000" rtl="0" algn="l">
              <a:lnSpc>
                <a:spcPct val="90000"/>
              </a:lnSpc>
              <a:spcBef>
                <a:spcPts val="1200"/>
              </a:spcBef>
              <a:spcAft>
                <a:spcPts val="0"/>
              </a:spcAft>
              <a:buClr>
                <a:schemeClr val="dk1"/>
              </a:buClr>
              <a:buSzPts val="1200"/>
              <a:buNone/>
              <a:defRPr b="1" sz="1200"/>
            </a:lvl5pPr>
            <a:lvl6pPr indent="-228600" lvl="5" marL="2743200" rtl="0" algn="l">
              <a:lnSpc>
                <a:spcPct val="90000"/>
              </a:lnSpc>
              <a:spcBef>
                <a:spcPts val="1200"/>
              </a:spcBef>
              <a:spcAft>
                <a:spcPts val="0"/>
              </a:spcAft>
              <a:buClr>
                <a:schemeClr val="dk1"/>
              </a:buClr>
              <a:buSzPts val="1200"/>
              <a:buNone/>
              <a:defRPr b="1" sz="1200"/>
            </a:lvl6pPr>
            <a:lvl7pPr indent="-228600" lvl="6" marL="3200400" rtl="0" algn="l">
              <a:lnSpc>
                <a:spcPct val="90000"/>
              </a:lnSpc>
              <a:spcBef>
                <a:spcPts val="1200"/>
              </a:spcBef>
              <a:spcAft>
                <a:spcPts val="0"/>
              </a:spcAft>
              <a:buClr>
                <a:schemeClr val="dk1"/>
              </a:buClr>
              <a:buSzPts val="1200"/>
              <a:buNone/>
              <a:defRPr b="1" sz="1200"/>
            </a:lvl7pPr>
            <a:lvl8pPr indent="-228600" lvl="7" marL="3657600" rtl="0" algn="l">
              <a:lnSpc>
                <a:spcPct val="90000"/>
              </a:lnSpc>
              <a:spcBef>
                <a:spcPts val="1200"/>
              </a:spcBef>
              <a:spcAft>
                <a:spcPts val="0"/>
              </a:spcAft>
              <a:buClr>
                <a:schemeClr val="dk1"/>
              </a:buClr>
              <a:buSzPts val="1200"/>
              <a:buNone/>
              <a:defRPr b="1" sz="1200"/>
            </a:lvl8pPr>
            <a:lvl9pPr indent="-228600" lvl="8" marL="4114800" rtl="0" algn="l">
              <a:lnSpc>
                <a:spcPct val="90000"/>
              </a:lnSpc>
              <a:spcBef>
                <a:spcPts val="1200"/>
              </a:spcBef>
              <a:spcAft>
                <a:spcPts val="1200"/>
              </a:spcAft>
              <a:buClr>
                <a:schemeClr val="dk1"/>
              </a:buClr>
              <a:buSzPts val="1200"/>
              <a:buNone/>
              <a:defRPr b="1" sz="1200"/>
            </a:lvl9pPr>
          </a:lstStyle>
          <a:p/>
        </p:txBody>
      </p:sp>
      <p:sp>
        <p:nvSpPr>
          <p:cNvPr id="59" name="Google Shape;59;p14"/>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0" name="Google Shape;60;p14"/>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1200"/>
              </a:spcBef>
              <a:spcAft>
                <a:spcPts val="0"/>
              </a:spcAft>
              <a:buClr>
                <a:schemeClr val="dk1"/>
              </a:buClr>
              <a:buSzPts val="1500"/>
              <a:buNone/>
              <a:defRPr b="1" sz="1500"/>
            </a:lvl2pPr>
            <a:lvl3pPr indent="-228600" lvl="2" marL="1371600" rtl="0" algn="l">
              <a:lnSpc>
                <a:spcPct val="90000"/>
              </a:lnSpc>
              <a:spcBef>
                <a:spcPts val="1200"/>
              </a:spcBef>
              <a:spcAft>
                <a:spcPts val="0"/>
              </a:spcAft>
              <a:buClr>
                <a:schemeClr val="dk1"/>
              </a:buClr>
              <a:buSzPts val="1400"/>
              <a:buNone/>
              <a:defRPr b="1" sz="1400"/>
            </a:lvl3pPr>
            <a:lvl4pPr indent="-228600" lvl="3" marL="1828800" rtl="0" algn="l">
              <a:lnSpc>
                <a:spcPct val="90000"/>
              </a:lnSpc>
              <a:spcBef>
                <a:spcPts val="1200"/>
              </a:spcBef>
              <a:spcAft>
                <a:spcPts val="0"/>
              </a:spcAft>
              <a:buClr>
                <a:schemeClr val="dk1"/>
              </a:buClr>
              <a:buSzPts val="1200"/>
              <a:buNone/>
              <a:defRPr b="1" sz="1200"/>
            </a:lvl4pPr>
            <a:lvl5pPr indent="-228600" lvl="4" marL="2286000" rtl="0" algn="l">
              <a:lnSpc>
                <a:spcPct val="90000"/>
              </a:lnSpc>
              <a:spcBef>
                <a:spcPts val="1200"/>
              </a:spcBef>
              <a:spcAft>
                <a:spcPts val="0"/>
              </a:spcAft>
              <a:buClr>
                <a:schemeClr val="dk1"/>
              </a:buClr>
              <a:buSzPts val="1200"/>
              <a:buNone/>
              <a:defRPr b="1" sz="1200"/>
            </a:lvl5pPr>
            <a:lvl6pPr indent="-228600" lvl="5" marL="2743200" rtl="0" algn="l">
              <a:lnSpc>
                <a:spcPct val="90000"/>
              </a:lnSpc>
              <a:spcBef>
                <a:spcPts val="1200"/>
              </a:spcBef>
              <a:spcAft>
                <a:spcPts val="0"/>
              </a:spcAft>
              <a:buClr>
                <a:schemeClr val="dk1"/>
              </a:buClr>
              <a:buSzPts val="1200"/>
              <a:buNone/>
              <a:defRPr b="1" sz="1200"/>
            </a:lvl6pPr>
            <a:lvl7pPr indent="-228600" lvl="6" marL="3200400" rtl="0" algn="l">
              <a:lnSpc>
                <a:spcPct val="90000"/>
              </a:lnSpc>
              <a:spcBef>
                <a:spcPts val="1200"/>
              </a:spcBef>
              <a:spcAft>
                <a:spcPts val="0"/>
              </a:spcAft>
              <a:buClr>
                <a:schemeClr val="dk1"/>
              </a:buClr>
              <a:buSzPts val="1200"/>
              <a:buNone/>
              <a:defRPr b="1" sz="1200"/>
            </a:lvl7pPr>
            <a:lvl8pPr indent="-228600" lvl="7" marL="3657600" rtl="0" algn="l">
              <a:lnSpc>
                <a:spcPct val="90000"/>
              </a:lnSpc>
              <a:spcBef>
                <a:spcPts val="1200"/>
              </a:spcBef>
              <a:spcAft>
                <a:spcPts val="0"/>
              </a:spcAft>
              <a:buClr>
                <a:schemeClr val="dk1"/>
              </a:buClr>
              <a:buSzPts val="1200"/>
              <a:buNone/>
              <a:defRPr b="1" sz="1200"/>
            </a:lvl8pPr>
            <a:lvl9pPr indent="-228600" lvl="8" marL="4114800" rtl="0" algn="l">
              <a:lnSpc>
                <a:spcPct val="90000"/>
              </a:lnSpc>
              <a:spcBef>
                <a:spcPts val="1200"/>
              </a:spcBef>
              <a:spcAft>
                <a:spcPts val="1200"/>
              </a:spcAft>
              <a:buClr>
                <a:schemeClr val="dk1"/>
              </a:buClr>
              <a:buSzPts val="1200"/>
              <a:buNone/>
              <a:defRPr b="1" sz="1200"/>
            </a:lvl9pPr>
          </a:lstStyle>
          <a:p/>
        </p:txBody>
      </p:sp>
      <p:sp>
        <p:nvSpPr>
          <p:cNvPr id="61" name="Google Shape;61;p14"/>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2" name="Google Shape;62;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3" name="Google Shape;63;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4" name="Google Shape;64;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van twee" type="twoObj">
  <p:cSld name="TWO_OBJECTS">
    <p:spTree>
      <p:nvGrpSpPr>
        <p:cNvPr id="65" name="Shape 65"/>
        <p:cNvGrpSpPr/>
        <p:nvPr/>
      </p:nvGrpSpPr>
      <p:grpSpPr>
        <a:xfrm>
          <a:off x="0" y="0"/>
          <a:ext cx="0" cy="0"/>
          <a:chOff x="0" y="0"/>
          <a:chExt cx="0" cy="0"/>
        </a:xfrm>
      </p:grpSpPr>
      <p:sp>
        <p:nvSpPr>
          <p:cNvPr id="66" name="Google Shape;66;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8" name="Google Shape;68;p15"/>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9" name="Google Shape;69;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70" name="Google Shape;70;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71" name="Google Shape;71;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www.youtube.com/watch?v=cMOlSpj7vbM" TargetMode="Externa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hyperlink" Target="https://ecozona.eu/article/view/5393/5852" TargetMode="External"/><Relationship Id="rId5" Type="http://schemas.openxmlformats.org/officeDocument/2006/relationships/image" Target="../media/image6.png"/><Relationship Id="rId6"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woodwidewebstories.com" TargetMode="External"/><Relationship Id="rId4" Type="http://schemas.openxmlformats.org/officeDocument/2006/relationships/hyperlink" Target="https://woodwidewebstories.com/writingwithplants/" TargetMode="External"/><Relationship Id="rId5" Type="http://schemas.openxmlformats.org/officeDocument/2006/relationships/image" Target="../media/image8.png"/><Relationship Id="rId6"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paperpile.com/c/F96V7R/HLnJ" TargetMode="External"/><Relationship Id="rId4" Type="http://schemas.openxmlformats.org/officeDocument/2006/relationships/hyperlink" Target="https://ecozona.eu/article/view/5033" TargetMode="External"/><Relationship Id="rId5" Type="http://schemas.openxmlformats.org/officeDocument/2006/relationships/image" Target="../media/image3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hyperlink" Target="https://ecozona.eu/article/view/5033" TargetMode="External"/><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paperpile.com/c/F96V7R/HLnJ+3j5j" TargetMode="External"/><Relationship Id="rId4" Type="http://schemas.openxmlformats.org/officeDocument/2006/relationships/hyperlink" Target="https://paperpile.com/c/F96V7R/vdMm" TargetMode="External"/><Relationship Id="rId5" Type="http://schemas.openxmlformats.org/officeDocument/2006/relationships/hyperlink" Target="https://paperpile.com/c/F96V7R/vdMm" TargetMode="External"/><Relationship Id="rId6"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www.youtube.com/watch?v=WZSeK_TZArE" TargetMode="External"/><Relationship Id="rId4" Type="http://schemas.openxmlformats.org/officeDocument/2006/relationships/image" Target="../media/image14.jpg"/><Relationship Id="rId5" Type="http://schemas.openxmlformats.org/officeDocument/2006/relationships/hyperlink" Target="https://www.deviantart.com/thesechelf/art/Egle-the-Queen-of-Serpents-416552615" TargetMode="External"/><Relationship Id="rId6"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31.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26.png"/><Relationship Id="rId4" Type="http://schemas.openxmlformats.org/officeDocument/2006/relationships/image" Target="../media/image22.png"/><Relationship Id="rId5" Type="http://schemas.openxmlformats.org/officeDocument/2006/relationships/image" Target="../media/image21.png"/><Relationship Id="rId6" Type="http://schemas.openxmlformats.org/officeDocument/2006/relationships/image" Target="../media/image28.png"/><Relationship Id="rId7"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nvSpPr>
        <p:spPr>
          <a:xfrm>
            <a:off x="8005615" y="4587125"/>
            <a:ext cx="1748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200"/>
              <a:t>#18</a:t>
            </a:r>
            <a:endParaRPr sz="2200"/>
          </a:p>
        </p:txBody>
      </p:sp>
      <p:sp>
        <p:nvSpPr>
          <p:cNvPr id="77" name="Google Shape;77;p16"/>
          <p:cNvSpPr txBox="1"/>
          <p:nvPr/>
        </p:nvSpPr>
        <p:spPr>
          <a:xfrm>
            <a:off x="6031375" y="765400"/>
            <a:ext cx="2721000" cy="140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rPr>
              <a:t>Or</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GB" sz="1800">
                <a:solidFill>
                  <a:schemeClr val="dk2"/>
                </a:solidFill>
              </a:rPr>
              <a:t>writing(with) ASH</a:t>
            </a:r>
            <a:endParaRPr sz="1800">
              <a:solidFill>
                <a:schemeClr val="dk2"/>
              </a:solidFill>
            </a:endParaRPr>
          </a:p>
        </p:txBody>
      </p:sp>
      <p:pic>
        <p:nvPicPr>
          <p:cNvPr id="78" name="Google Shape;78;p16" title="Copy of Plants Graphic Instagram Post Design.png"/>
          <p:cNvPicPr preferRelativeResize="0"/>
          <p:nvPr/>
        </p:nvPicPr>
        <p:blipFill>
          <a:blip r:embed="rId3">
            <a:alphaModFix/>
          </a:blip>
          <a:stretch>
            <a:fillRect/>
          </a:stretch>
        </p:blipFill>
        <p:spPr>
          <a:xfrm>
            <a:off x="152400" y="152400"/>
            <a:ext cx="4838700" cy="4838700"/>
          </a:xfrm>
          <a:prstGeom prst="rect">
            <a:avLst/>
          </a:prstGeom>
          <a:noFill/>
          <a:ln>
            <a:noFill/>
          </a:ln>
        </p:spPr>
      </p:pic>
      <p:sp>
        <p:nvSpPr>
          <p:cNvPr id="79" name="Google Shape;79;p16"/>
          <p:cNvSpPr txBox="1"/>
          <p:nvPr/>
        </p:nvSpPr>
        <p:spPr>
          <a:xfrm>
            <a:off x="5537675" y="2039800"/>
            <a:ext cx="2881800" cy="23070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2"/>
              </a:buClr>
              <a:buSzPts val="1500"/>
              <a:buAutoNum type="arabicPeriod"/>
            </a:pPr>
            <a:r>
              <a:rPr lang="en-GB" sz="1500">
                <a:solidFill>
                  <a:schemeClr val="dk2"/>
                </a:solidFill>
              </a:rPr>
              <a:t>How do we experience and sacrifice and begin to reclaim it? </a:t>
            </a:r>
            <a:endParaRPr sz="1500">
              <a:solidFill>
                <a:schemeClr val="dk2"/>
              </a:solidFill>
            </a:endParaRPr>
          </a:p>
          <a:p>
            <a:pPr indent="-323850" lvl="0" marL="457200" rtl="0" algn="l">
              <a:spcBef>
                <a:spcPts val="0"/>
              </a:spcBef>
              <a:spcAft>
                <a:spcPts val="0"/>
              </a:spcAft>
              <a:buClr>
                <a:schemeClr val="dk2"/>
              </a:buClr>
              <a:buSzPts val="1500"/>
              <a:buAutoNum type="arabicPeriod"/>
            </a:pPr>
            <a:r>
              <a:rPr lang="en-GB" sz="1500">
                <a:solidFill>
                  <a:schemeClr val="dk2"/>
                </a:solidFill>
              </a:rPr>
              <a:t>When is sacrifice a story of loss or initiation? </a:t>
            </a:r>
            <a:endParaRPr sz="1500">
              <a:solidFill>
                <a:schemeClr val="dk2"/>
              </a:solidFill>
            </a:endParaRPr>
          </a:p>
          <a:p>
            <a:pPr indent="-323850" lvl="0" marL="457200" rtl="0" algn="l">
              <a:spcBef>
                <a:spcPts val="0"/>
              </a:spcBef>
              <a:spcAft>
                <a:spcPts val="0"/>
              </a:spcAft>
              <a:buClr>
                <a:schemeClr val="dk2"/>
              </a:buClr>
              <a:buSzPts val="1500"/>
              <a:buAutoNum type="arabicPeriod"/>
            </a:pPr>
            <a:r>
              <a:rPr lang="en-GB" sz="1500">
                <a:solidFill>
                  <a:schemeClr val="dk2"/>
                </a:solidFill>
              </a:rPr>
              <a:t>We invite Ash in close and ask - what needs to be sacrificed before a rebirth?</a:t>
            </a:r>
            <a:endParaRPr sz="15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descr="Provided to YouTube by BWSCD Inc&#10;&#10;By the Ash Tree · Slow Meadow&#10;&#10;By the Ash Tree&#10;&#10;℗ 2020 Hammock Music&#10;&#10;Released on: 2020-07-24&#10;&#10;Main  Artist: Slow Meadow&#10;&#10;Auto-generated by YouTube." id="84" name="Google Shape;84;p17" title="By the Ash Tree">
            <a:hlinkClick r:id="rId3"/>
          </p:cNvPr>
          <p:cNvPicPr preferRelativeResize="0"/>
          <p:nvPr/>
        </p:nvPicPr>
        <p:blipFill>
          <a:blip r:embed="rId4">
            <a:alphaModFix/>
          </a:blip>
          <a:stretch>
            <a:fillRect/>
          </a:stretch>
        </p:blipFill>
        <p:spPr>
          <a:xfrm>
            <a:off x="50900" y="709588"/>
            <a:ext cx="6097300" cy="3429725"/>
          </a:xfrm>
          <a:prstGeom prst="rect">
            <a:avLst/>
          </a:prstGeom>
          <a:noFill/>
          <a:ln>
            <a:noFill/>
          </a:ln>
        </p:spPr>
      </p:pic>
      <p:sp>
        <p:nvSpPr>
          <p:cNvPr id="85" name="Google Shape;85;p17"/>
          <p:cNvSpPr txBox="1"/>
          <p:nvPr/>
        </p:nvSpPr>
        <p:spPr>
          <a:xfrm>
            <a:off x="6318400" y="2039775"/>
            <a:ext cx="2881800" cy="230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chemeClr val="dk2"/>
                </a:solidFill>
              </a:rPr>
              <a:t>We invite Ash in close and ask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323850" lvl="0" marL="457200" rtl="0" algn="l">
              <a:spcBef>
                <a:spcPts val="0"/>
              </a:spcBef>
              <a:spcAft>
                <a:spcPts val="0"/>
              </a:spcAft>
              <a:buClr>
                <a:schemeClr val="dk2"/>
              </a:buClr>
              <a:buSzPts val="1500"/>
              <a:buAutoNum type="arabicPeriod"/>
            </a:pPr>
            <a:r>
              <a:rPr lang="en-GB" sz="1500">
                <a:solidFill>
                  <a:schemeClr val="dk2"/>
                </a:solidFill>
              </a:rPr>
              <a:t>How do we experience and sacrifice and begin to reclaim it? </a:t>
            </a:r>
            <a:endParaRPr sz="1500">
              <a:solidFill>
                <a:schemeClr val="dk2"/>
              </a:solidFill>
            </a:endParaRPr>
          </a:p>
          <a:p>
            <a:pPr indent="-323850" lvl="0" marL="457200" rtl="0" algn="l">
              <a:spcBef>
                <a:spcPts val="0"/>
              </a:spcBef>
              <a:spcAft>
                <a:spcPts val="0"/>
              </a:spcAft>
              <a:buClr>
                <a:schemeClr val="dk2"/>
              </a:buClr>
              <a:buSzPts val="1500"/>
              <a:buAutoNum type="arabicPeriod"/>
            </a:pPr>
            <a:r>
              <a:rPr lang="en-GB" sz="1500">
                <a:solidFill>
                  <a:schemeClr val="dk2"/>
                </a:solidFill>
              </a:rPr>
              <a:t>When is sacrifice a story of loss or initiation? </a:t>
            </a:r>
            <a:endParaRPr sz="1500">
              <a:solidFill>
                <a:schemeClr val="dk2"/>
              </a:solidFill>
            </a:endParaRPr>
          </a:p>
          <a:p>
            <a:pPr indent="-323850" lvl="0" marL="457200" rtl="0" algn="l">
              <a:spcBef>
                <a:spcPts val="0"/>
              </a:spcBef>
              <a:spcAft>
                <a:spcPts val="0"/>
              </a:spcAft>
              <a:buClr>
                <a:schemeClr val="dk2"/>
              </a:buClr>
              <a:buSzPts val="1500"/>
              <a:buAutoNum type="arabicPeriod"/>
            </a:pPr>
            <a:r>
              <a:rPr lang="en-GB" sz="1500">
                <a:solidFill>
                  <a:schemeClr val="dk2"/>
                </a:solidFill>
              </a:rPr>
              <a:t>What needs to be sacrificed before a rebirth?</a:t>
            </a:r>
            <a:endParaRPr sz="1500">
              <a:solidFill>
                <a:schemeClr val="dk2"/>
              </a:solidFill>
            </a:endParaRPr>
          </a:p>
        </p:txBody>
      </p:sp>
      <p:sp>
        <p:nvSpPr>
          <p:cNvPr id="86" name="Google Shape;86;p17"/>
          <p:cNvSpPr txBox="1"/>
          <p:nvPr/>
        </p:nvSpPr>
        <p:spPr>
          <a:xfrm>
            <a:off x="6318400" y="225800"/>
            <a:ext cx="2537400" cy="7692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1300">
                <a:solidFill>
                  <a:srgbClr val="38761D"/>
                </a:solidFill>
              </a:rPr>
              <a:t>For a soft landing, to practice deep listening and to give space to latecomers, we always listen to a song for 2-4 minutes. </a:t>
            </a:r>
            <a:endParaRPr sz="1300">
              <a:solidFill>
                <a:srgbClr val="38761D"/>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149788" y="80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a:t>Structure of this 2 hour long session</a:t>
            </a:r>
            <a:endParaRPr b="1"/>
          </a:p>
        </p:txBody>
      </p:sp>
      <p:sp>
        <p:nvSpPr>
          <p:cNvPr id="92" name="Google Shape;92;p18"/>
          <p:cNvSpPr txBox="1"/>
          <p:nvPr>
            <p:ph idx="1" type="body"/>
          </p:nvPr>
        </p:nvSpPr>
        <p:spPr>
          <a:xfrm>
            <a:off x="254550" y="863550"/>
            <a:ext cx="2492400" cy="14301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935"/>
              <a:buNone/>
            </a:pPr>
            <a:r>
              <a:rPr b="1" lang="en-GB" sz="1629"/>
              <a:t>Knowledge perceiving</a:t>
            </a:r>
            <a:endParaRPr b="1" sz="1629"/>
          </a:p>
          <a:p>
            <a:pPr indent="0" lvl="0" marL="0" rtl="0" algn="l">
              <a:lnSpc>
                <a:spcPct val="95000"/>
              </a:lnSpc>
              <a:spcBef>
                <a:spcPts val="1200"/>
              </a:spcBef>
              <a:spcAft>
                <a:spcPts val="0"/>
              </a:spcAft>
              <a:buSzPts val="935"/>
              <a:buNone/>
            </a:pPr>
            <a:r>
              <a:rPr lang="en-GB" sz="1629"/>
              <a:t>Some theories and musings connected with writing(with)plants</a:t>
            </a:r>
            <a:endParaRPr sz="1629"/>
          </a:p>
          <a:p>
            <a:pPr indent="0" lvl="0" marL="0" rtl="0" algn="l">
              <a:lnSpc>
                <a:spcPct val="95000"/>
              </a:lnSpc>
              <a:spcBef>
                <a:spcPts val="1200"/>
              </a:spcBef>
              <a:spcAft>
                <a:spcPts val="1200"/>
              </a:spcAft>
              <a:buSzPts val="935"/>
              <a:buNone/>
            </a:pPr>
            <a:r>
              <a:t/>
            </a:r>
            <a:endParaRPr sz="1629"/>
          </a:p>
        </p:txBody>
      </p:sp>
      <p:pic>
        <p:nvPicPr>
          <p:cNvPr id="93" name="Google Shape;93;p18"/>
          <p:cNvPicPr preferRelativeResize="0"/>
          <p:nvPr/>
        </p:nvPicPr>
        <p:blipFill>
          <a:blip r:embed="rId3">
            <a:alphaModFix/>
          </a:blip>
          <a:stretch>
            <a:fillRect/>
          </a:stretch>
        </p:blipFill>
        <p:spPr>
          <a:xfrm>
            <a:off x="304775" y="2353375"/>
            <a:ext cx="2167925" cy="2326199"/>
          </a:xfrm>
          <a:prstGeom prst="rect">
            <a:avLst/>
          </a:prstGeom>
          <a:noFill/>
          <a:ln>
            <a:noFill/>
          </a:ln>
        </p:spPr>
      </p:pic>
      <p:sp>
        <p:nvSpPr>
          <p:cNvPr id="94" name="Google Shape;94;p18"/>
          <p:cNvSpPr txBox="1"/>
          <p:nvPr>
            <p:ph idx="1" type="body"/>
          </p:nvPr>
        </p:nvSpPr>
        <p:spPr>
          <a:xfrm>
            <a:off x="6217925" y="863550"/>
            <a:ext cx="2625900" cy="1430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sz="1600"/>
              <a:t>Knowledge making</a:t>
            </a:r>
            <a:endParaRPr b="1" sz="1600"/>
          </a:p>
          <a:p>
            <a:pPr indent="0" lvl="0" marL="0" rtl="0" algn="l">
              <a:spcBef>
                <a:spcPts val="1200"/>
              </a:spcBef>
              <a:spcAft>
                <a:spcPts val="1200"/>
              </a:spcAft>
              <a:buNone/>
            </a:pPr>
            <a:r>
              <a:rPr lang="en-GB" sz="1600"/>
              <a:t>Creative </a:t>
            </a:r>
            <a:r>
              <a:rPr lang="en-GB" sz="1600"/>
              <a:t>writing</a:t>
            </a:r>
            <a:r>
              <a:rPr lang="en-GB" sz="1600"/>
              <a:t> and arts practice - for yourself</a:t>
            </a:r>
            <a:endParaRPr sz="1600"/>
          </a:p>
        </p:txBody>
      </p:sp>
      <p:sp>
        <p:nvSpPr>
          <p:cNvPr id="95" name="Google Shape;95;p18"/>
          <p:cNvSpPr txBox="1"/>
          <p:nvPr/>
        </p:nvSpPr>
        <p:spPr>
          <a:xfrm>
            <a:off x="7292400" y="0"/>
            <a:ext cx="1851600" cy="12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800">
                <a:solidFill>
                  <a:schemeClr val="dk2"/>
                </a:solidFill>
              </a:rPr>
              <a:t>Illustrations by Yule Hermans for short story ‘</a:t>
            </a:r>
            <a:r>
              <a:rPr lang="en-GB" sz="800" u="sng">
                <a:solidFill>
                  <a:schemeClr val="hlink"/>
                </a:solidFill>
                <a:hlinkClick r:id="rId4"/>
              </a:rPr>
              <a:t>The Nettle Spinner’</a:t>
            </a:r>
            <a:r>
              <a:rPr lang="en-GB" sz="800">
                <a:solidFill>
                  <a:schemeClr val="dk2"/>
                </a:solidFill>
              </a:rPr>
              <a:t>, </a:t>
            </a:r>
            <a:endParaRPr sz="800">
              <a:solidFill>
                <a:schemeClr val="dk2"/>
              </a:solidFill>
            </a:endParaRPr>
          </a:p>
          <a:p>
            <a:pPr indent="0" lvl="0" marL="0" rtl="0" algn="l">
              <a:spcBef>
                <a:spcPts val="0"/>
              </a:spcBef>
              <a:spcAft>
                <a:spcPts val="0"/>
              </a:spcAft>
              <a:buNone/>
            </a:pPr>
            <a:r>
              <a:rPr lang="en-GB" sz="800">
                <a:solidFill>
                  <a:schemeClr val="dk2"/>
                </a:solidFill>
              </a:rPr>
              <a:t>an ecofeminist retelling of a French/Flemish fairytale</a:t>
            </a:r>
            <a:endParaRPr sz="800">
              <a:solidFill>
                <a:schemeClr val="dk2"/>
              </a:solidFill>
            </a:endParaRPr>
          </a:p>
        </p:txBody>
      </p:sp>
      <p:pic>
        <p:nvPicPr>
          <p:cNvPr id="96" name="Google Shape;96;p18"/>
          <p:cNvPicPr preferRelativeResize="0"/>
          <p:nvPr/>
        </p:nvPicPr>
        <p:blipFill>
          <a:blip r:embed="rId5">
            <a:alphaModFix/>
          </a:blip>
          <a:stretch>
            <a:fillRect/>
          </a:stretch>
        </p:blipFill>
        <p:spPr>
          <a:xfrm>
            <a:off x="6116712" y="2243950"/>
            <a:ext cx="2675918" cy="2545049"/>
          </a:xfrm>
          <a:prstGeom prst="rect">
            <a:avLst/>
          </a:prstGeom>
          <a:noFill/>
          <a:ln>
            <a:noFill/>
          </a:ln>
        </p:spPr>
      </p:pic>
      <p:pic>
        <p:nvPicPr>
          <p:cNvPr id="97" name="Google Shape;97;p18"/>
          <p:cNvPicPr preferRelativeResize="0"/>
          <p:nvPr/>
        </p:nvPicPr>
        <p:blipFill>
          <a:blip r:embed="rId6">
            <a:alphaModFix/>
          </a:blip>
          <a:stretch>
            <a:fillRect/>
          </a:stretch>
        </p:blipFill>
        <p:spPr>
          <a:xfrm>
            <a:off x="2748337" y="2266950"/>
            <a:ext cx="3018713" cy="2545051"/>
          </a:xfrm>
          <a:prstGeom prst="rect">
            <a:avLst/>
          </a:prstGeom>
          <a:noFill/>
          <a:ln>
            <a:noFill/>
          </a:ln>
        </p:spPr>
      </p:pic>
      <p:sp>
        <p:nvSpPr>
          <p:cNvPr id="98" name="Google Shape;98;p18"/>
          <p:cNvSpPr txBox="1"/>
          <p:nvPr/>
        </p:nvSpPr>
        <p:spPr>
          <a:xfrm>
            <a:off x="3272800" y="937250"/>
            <a:ext cx="2274600" cy="10629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b="1" lang="en-GB" sz="1629">
                <a:solidFill>
                  <a:schemeClr val="dk2"/>
                </a:solidFill>
              </a:rPr>
              <a:t>Knowledge sharing</a:t>
            </a:r>
            <a:endParaRPr b="1" sz="1629">
              <a:solidFill>
                <a:schemeClr val="dk2"/>
              </a:solidFill>
            </a:endParaRPr>
          </a:p>
          <a:p>
            <a:pPr indent="0" lvl="0" marL="0" rtl="0" algn="l">
              <a:lnSpc>
                <a:spcPct val="95000"/>
              </a:lnSpc>
              <a:spcBef>
                <a:spcPts val="1200"/>
              </a:spcBef>
              <a:spcAft>
                <a:spcPts val="0"/>
              </a:spcAft>
              <a:buNone/>
            </a:pPr>
            <a:r>
              <a:rPr lang="en-GB" sz="1629">
                <a:solidFill>
                  <a:schemeClr val="dk2"/>
                </a:solidFill>
              </a:rPr>
              <a:t>Sharing circles about the plant, the themes and the arts - DIWO</a:t>
            </a:r>
            <a:endParaRPr sz="1629">
              <a:solidFill>
                <a:schemeClr val="dk2"/>
              </a:solidFill>
            </a:endParaRPr>
          </a:p>
          <a:p>
            <a:pPr indent="0" lvl="0" marL="0" rtl="0" algn="l">
              <a:lnSpc>
                <a:spcPct val="95000"/>
              </a:lnSpc>
              <a:spcBef>
                <a:spcPts val="1200"/>
              </a:spcBef>
              <a:spcAft>
                <a:spcPts val="1200"/>
              </a:spcAft>
              <a:buClr>
                <a:schemeClr val="dk1"/>
              </a:buClr>
              <a:buSzPts val="935"/>
              <a:buFont typeface="Arial"/>
              <a:buNone/>
            </a:pPr>
            <a:r>
              <a:rPr lang="en-GB" sz="1629">
                <a:solidFill>
                  <a:schemeClr val="dk2"/>
                </a:solidFill>
              </a:rPr>
              <a:t>Deep listening </a:t>
            </a:r>
            <a:endParaRPr sz="1629">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txBox="1"/>
          <p:nvPr>
            <p:ph type="title"/>
          </p:nvPr>
        </p:nvSpPr>
        <p:spPr>
          <a:xfrm>
            <a:off x="187425" y="151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a:t>Rules and roles</a:t>
            </a:r>
            <a:endParaRPr b="1"/>
          </a:p>
        </p:txBody>
      </p:sp>
      <p:sp>
        <p:nvSpPr>
          <p:cNvPr id="104" name="Google Shape;104;p19"/>
          <p:cNvSpPr txBox="1"/>
          <p:nvPr>
            <p:ph idx="1" type="body"/>
          </p:nvPr>
        </p:nvSpPr>
        <p:spPr>
          <a:xfrm>
            <a:off x="334550" y="759750"/>
            <a:ext cx="5155800" cy="41856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GB" sz="1300"/>
              <a:t>Everyone is an expert and can share something.It is mutual learning space.</a:t>
            </a:r>
            <a:endParaRPr sz="1300"/>
          </a:p>
          <a:p>
            <a:pPr indent="0" lvl="0" marL="0" rtl="0" algn="l">
              <a:lnSpc>
                <a:spcPct val="105000"/>
              </a:lnSpc>
              <a:spcBef>
                <a:spcPts val="1200"/>
              </a:spcBef>
              <a:spcAft>
                <a:spcPts val="0"/>
              </a:spcAft>
              <a:buNone/>
            </a:pPr>
            <a:r>
              <a:rPr b="1" lang="en-GB" sz="1300"/>
              <a:t>My role</a:t>
            </a:r>
            <a:r>
              <a:rPr lang="en-GB" sz="1300"/>
              <a:t>: I am a host of a virtual circle and my role is to co-create a slight structure for sharing of stories and knowledge and memories and what needs to be shared and experienced.</a:t>
            </a:r>
            <a:endParaRPr sz="1300"/>
          </a:p>
          <a:p>
            <a:pPr indent="0" lvl="0" marL="0" rtl="0" algn="l">
              <a:lnSpc>
                <a:spcPct val="105000"/>
              </a:lnSpc>
              <a:spcBef>
                <a:spcPts val="1200"/>
              </a:spcBef>
              <a:spcAft>
                <a:spcPts val="0"/>
              </a:spcAft>
              <a:buSzPts val="605"/>
              <a:buNone/>
            </a:pPr>
            <a:r>
              <a:rPr b="1" lang="en-GB" sz="1300">
                <a:solidFill>
                  <a:srgbClr val="741B47"/>
                </a:solidFill>
              </a:rPr>
              <a:t>In the circle:</a:t>
            </a:r>
            <a:r>
              <a:rPr lang="en-GB" sz="1300"/>
              <a:t> </a:t>
            </a:r>
            <a:r>
              <a:rPr b="1" lang="en-GB" sz="1300">
                <a:solidFill>
                  <a:srgbClr val="CC0000"/>
                </a:solidFill>
              </a:rPr>
              <a:t>Keep it short. </a:t>
            </a:r>
            <a:r>
              <a:rPr lang="en-GB" sz="1300"/>
              <a:t>We like to honor each other’s time. </a:t>
            </a:r>
            <a:endParaRPr sz="1300"/>
          </a:p>
          <a:p>
            <a:pPr indent="0" lvl="0" marL="0" rtl="0" algn="l">
              <a:lnSpc>
                <a:spcPct val="105000"/>
              </a:lnSpc>
              <a:spcBef>
                <a:spcPts val="1200"/>
              </a:spcBef>
              <a:spcAft>
                <a:spcPts val="0"/>
              </a:spcAft>
              <a:buSzPts val="605"/>
              <a:buNone/>
            </a:pPr>
            <a:r>
              <a:rPr b="1" lang="en-GB" sz="1300"/>
              <a:t>If you are finished,</a:t>
            </a:r>
            <a:r>
              <a:rPr lang="en-GB" sz="1300"/>
              <a:t> you say you give </a:t>
            </a:r>
            <a:r>
              <a:rPr b="1" lang="en-GB" sz="1300">
                <a:solidFill>
                  <a:srgbClr val="990000"/>
                </a:solidFill>
              </a:rPr>
              <a:t>the talking stick</a:t>
            </a:r>
            <a:r>
              <a:rPr lang="en-GB" sz="1300"/>
              <a:t> to the next person.</a:t>
            </a:r>
            <a:endParaRPr sz="1300"/>
          </a:p>
          <a:p>
            <a:pPr indent="0" lvl="0" marL="0" rtl="0" algn="l">
              <a:lnSpc>
                <a:spcPct val="105000"/>
              </a:lnSpc>
              <a:spcBef>
                <a:spcPts val="1200"/>
              </a:spcBef>
              <a:spcAft>
                <a:spcPts val="0"/>
              </a:spcAft>
              <a:buSzPts val="605"/>
              <a:buNone/>
            </a:pPr>
            <a:r>
              <a:rPr lang="en-GB" sz="1300"/>
              <a:t>Please try not interrupt, but if you feel you want to respond, you can share it in </a:t>
            </a:r>
            <a:r>
              <a:rPr b="1" lang="en-GB" sz="1300">
                <a:solidFill>
                  <a:srgbClr val="CC0000"/>
                </a:solidFill>
              </a:rPr>
              <a:t>the chatbox. </a:t>
            </a:r>
            <a:endParaRPr b="1" sz="1300">
              <a:solidFill>
                <a:srgbClr val="CC0000"/>
              </a:solidFill>
            </a:endParaRPr>
          </a:p>
          <a:p>
            <a:pPr indent="0" lvl="0" marL="0" rtl="0" algn="l">
              <a:lnSpc>
                <a:spcPct val="105000"/>
              </a:lnSpc>
              <a:spcBef>
                <a:spcPts val="1200"/>
              </a:spcBef>
              <a:spcAft>
                <a:spcPts val="0"/>
              </a:spcAft>
              <a:buSzPts val="605"/>
              <a:buNone/>
            </a:pPr>
            <a:r>
              <a:t/>
            </a:r>
            <a:endParaRPr sz="1300"/>
          </a:p>
          <a:p>
            <a:pPr indent="0" lvl="0" marL="0" rtl="0" algn="l">
              <a:lnSpc>
                <a:spcPct val="105000"/>
              </a:lnSpc>
              <a:spcBef>
                <a:spcPts val="1200"/>
              </a:spcBef>
              <a:spcAft>
                <a:spcPts val="1200"/>
              </a:spcAft>
              <a:buSzPts val="605"/>
              <a:buNone/>
            </a:pPr>
            <a:r>
              <a:rPr b="1" lang="en-GB" sz="1300"/>
              <a:t>Illustration</a:t>
            </a:r>
            <a:r>
              <a:rPr lang="en-GB" sz="1300"/>
              <a:t> by </a:t>
            </a:r>
            <a:r>
              <a:rPr lang="en-GB" sz="1100">
                <a:solidFill>
                  <a:srgbClr val="222222"/>
                </a:solidFill>
                <a:highlight>
                  <a:srgbClr val="FFFFFF"/>
                </a:highlight>
              </a:rPr>
              <a:t> LEONORA CARRINGTON (1917-2011) // Una Vida Surrealista // Etching and Aquatint in Sepia // Drawn between 1994-1997</a:t>
            </a:r>
            <a:endParaRPr sz="1300"/>
          </a:p>
        </p:txBody>
      </p:sp>
      <p:pic>
        <p:nvPicPr>
          <p:cNvPr id="105" name="Google Shape;105;p19"/>
          <p:cNvPicPr preferRelativeResize="0"/>
          <p:nvPr/>
        </p:nvPicPr>
        <p:blipFill>
          <a:blip r:embed="rId3">
            <a:alphaModFix/>
          </a:blip>
          <a:stretch>
            <a:fillRect/>
          </a:stretch>
        </p:blipFill>
        <p:spPr>
          <a:xfrm>
            <a:off x="5642750" y="382550"/>
            <a:ext cx="3348851" cy="406397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187425" y="151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a:t>More background</a:t>
            </a:r>
            <a:endParaRPr b="1"/>
          </a:p>
        </p:txBody>
      </p:sp>
      <p:sp>
        <p:nvSpPr>
          <p:cNvPr id="111" name="Google Shape;111;p20"/>
          <p:cNvSpPr txBox="1"/>
          <p:nvPr>
            <p:ph idx="1" type="body"/>
          </p:nvPr>
        </p:nvSpPr>
        <p:spPr>
          <a:xfrm>
            <a:off x="334550" y="1036325"/>
            <a:ext cx="5155800" cy="39090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605"/>
              <a:buFont typeface="Arial"/>
              <a:buNone/>
            </a:pPr>
            <a:r>
              <a:rPr lang="en-GB" sz="1590"/>
              <a:t>I do not record the session, but I take notes. </a:t>
            </a:r>
            <a:endParaRPr sz="1590"/>
          </a:p>
          <a:p>
            <a:pPr indent="0" lvl="0" marL="0" rtl="0" algn="l">
              <a:lnSpc>
                <a:spcPct val="105000"/>
              </a:lnSpc>
              <a:spcBef>
                <a:spcPts val="1200"/>
              </a:spcBef>
              <a:spcAft>
                <a:spcPts val="0"/>
              </a:spcAft>
              <a:buSzPts val="605"/>
              <a:buNone/>
            </a:pPr>
            <a:r>
              <a:rPr lang="en-GB" sz="1590"/>
              <a:t>We publish</a:t>
            </a:r>
            <a:r>
              <a:rPr b="1" lang="en-GB" sz="1590">
                <a:solidFill>
                  <a:srgbClr val="990000"/>
                </a:solidFill>
              </a:rPr>
              <a:t> blogs</a:t>
            </a:r>
            <a:r>
              <a:rPr lang="en-GB" sz="1590"/>
              <a:t> on </a:t>
            </a:r>
            <a:r>
              <a:rPr lang="en-GB" sz="1590" u="sng">
                <a:solidFill>
                  <a:schemeClr val="accent5"/>
                </a:solidFill>
                <a:hlinkClick r:id="rId3">
                  <a:extLst>
                    <a:ext uri="{A12FA001-AC4F-418D-AE19-62706E023703}">
                      <ahyp:hlinkClr val="tx"/>
                    </a:ext>
                  </a:extLst>
                </a:hlinkClick>
              </a:rPr>
              <a:t>www.woodwidewebstories.com</a:t>
            </a:r>
            <a:r>
              <a:rPr lang="en-GB" sz="1590"/>
              <a:t> (since 2018).</a:t>
            </a:r>
            <a:endParaRPr sz="1590"/>
          </a:p>
          <a:p>
            <a:pPr indent="0" lvl="0" marL="0" rtl="0" algn="l">
              <a:lnSpc>
                <a:spcPct val="105000"/>
              </a:lnSpc>
              <a:spcBef>
                <a:spcPts val="1200"/>
              </a:spcBef>
              <a:spcAft>
                <a:spcPts val="0"/>
              </a:spcAft>
              <a:buSzPts val="605"/>
              <a:buNone/>
            </a:pPr>
            <a:r>
              <a:rPr lang="en-GB" sz="1590"/>
              <a:t>Special page: </a:t>
            </a:r>
            <a:r>
              <a:rPr lang="en-GB" sz="1100" u="sng">
                <a:solidFill>
                  <a:schemeClr val="hlink"/>
                </a:solidFill>
                <a:hlinkClick r:id="rId4"/>
              </a:rPr>
              <a:t>https://woodwidewebstories.com/writingwithplants/</a:t>
            </a:r>
            <a:endParaRPr sz="1590"/>
          </a:p>
          <a:p>
            <a:pPr indent="0" lvl="0" marL="0" rtl="0" algn="l">
              <a:lnSpc>
                <a:spcPct val="105000"/>
              </a:lnSpc>
              <a:spcBef>
                <a:spcPts val="1200"/>
              </a:spcBef>
              <a:spcAft>
                <a:spcPts val="0"/>
              </a:spcAft>
              <a:buSzPts val="605"/>
              <a:buNone/>
            </a:pPr>
            <a:r>
              <a:t/>
            </a:r>
            <a:endParaRPr sz="1590"/>
          </a:p>
          <a:p>
            <a:pPr indent="0" lvl="0" marL="0" rtl="0" algn="l">
              <a:lnSpc>
                <a:spcPct val="105000"/>
              </a:lnSpc>
              <a:spcBef>
                <a:spcPts val="1200"/>
              </a:spcBef>
              <a:spcAft>
                <a:spcPts val="0"/>
              </a:spcAft>
              <a:buSzPts val="605"/>
              <a:buNone/>
            </a:pPr>
            <a:r>
              <a:rPr lang="en-GB" sz="1590"/>
              <a:t>Since late March 2025, we have a </a:t>
            </a:r>
            <a:r>
              <a:rPr b="1" lang="en-GB" sz="1590">
                <a:solidFill>
                  <a:srgbClr val="990000"/>
                </a:solidFill>
              </a:rPr>
              <a:t>new Instagram </a:t>
            </a:r>
            <a:r>
              <a:rPr lang="en-GB" sz="1590"/>
              <a:t>page: </a:t>
            </a:r>
            <a:r>
              <a:rPr b="1" lang="en-GB" sz="1590">
                <a:solidFill>
                  <a:srgbClr val="990000"/>
                </a:solidFill>
              </a:rPr>
              <a:t>@writingwithplants</a:t>
            </a:r>
            <a:endParaRPr b="1" sz="1590">
              <a:solidFill>
                <a:srgbClr val="990000"/>
              </a:solidFill>
            </a:endParaRPr>
          </a:p>
          <a:p>
            <a:pPr indent="-329565" lvl="0" marL="457200" rtl="0" algn="l">
              <a:lnSpc>
                <a:spcPct val="105000"/>
              </a:lnSpc>
              <a:spcBef>
                <a:spcPts val="1200"/>
              </a:spcBef>
              <a:spcAft>
                <a:spcPts val="0"/>
              </a:spcAft>
              <a:buSzPts val="1590"/>
              <a:buChar char="●"/>
            </a:pPr>
            <a:r>
              <a:rPr lang="en-GB" sz="1100"/>
              <a:t>Please follow this page. </a:t>
            </a:r>
            <a:endParaRPr sz="1100"/>
          </a:p>
          <a:p>
            <a:pPr indent="-329565" lvl="0" marL="457200" rtl="0" algn="l">
              <a:lnSpc>
                <a:spcPct val="105000"/>
              </a:lnSpc>
              <a:spcBef>
                <a:spcPts val="0"/>
              </a:spcBef>
              <a:spcAft>
                <a:spcPts val="0"/>
              </a:spcAft>
              <a:buSzPts val="1590"/>
              <a:buChar char="●"/>
            </a:pPr>
            <a:r>
              <a:rPr lang="en-GB" sz="1100"/>
              <a:t>Tag this page and/or invite this page for a collaboration, when you publish your own ideas around writing with plants. </a:t>
            </a:r>
            <a:endParaRPr sz="1100"/>
          </a:p>
          <a:p>
            <a:pPr indent="0" lvl="0" marL="0" rtl="0" algn="l">
              <a:lnSpc>
                <a:spcPct val="105000"/>
              </a:lnSpc>
              <a:spcBef>
                <a:spcPts val="1200"/>
              </a:spcBef>
              <a:spcAft>
                <a:spcPts val="0"/>
              </a:spcAft>
              <a:buSzPts val="605"/>
              <a:buNone/>
            </a:pPr>
            <a:r>
              <a:t/>
            </a:r>
            <a:endParaRPr sz="1590"/>
          </a:p>
          <a:p>
            <a:pPr indent="0" lvl="0" marL="0" rtl="0" algn="l">
              <a:lnSpc>
                <a:spcPct val="105000"/>
              </a:lnSpc>
              <a:spcBef>
                <a:spcPts val="1200"/>
              </a:spcBef>
              <a:spcAft>
                <a:spcPts val="1200"/>
              </a:spcAft>
              <a:buSzPts val="605"/>
              <a:buNone/>
            </a:pPr>
            <a:r>
              <a:t/>
            </a:r>
            <a:endParaRPr sz="1100"/>
          </a:p>
        </p:txBody>
      </p:sp>
      <p:pic>
        <p:nvPicPr>
          <p:cNvPr id="112" name="Google Shape;112;p20"/>
          <p:cNvPicPr preferRelativeResize="0"/>
          <p:nvPr/>
        </p:nvPicPr>
        <p:blipFill rotWithShape="1">
          <a:blip r:embed="rId5">
            <a:alphaModFix/>
          </a:blip>
          <a:srcRect b="0" l="7395" r="4877" t="0"/>
          <a:stretch/>
        </p:blipFill>
        <p:spPr>
          <a:xfrm>
            <a:off x="5401175" y="347300"/>
            <a:ext cx="3742824" cy="1175850"/>
          </a:xfrm>
          <a:prstGeom prst="rect">
            <a:avLst/>
          </a:prstGeom>
          <a:noFill/>
          <a:ln>
            <a:noFill/>
          </a:ln>
        </p:spPr>
      </p:pic>
      <p:pic>
        <p:nvPicPr>
          <p:cNvPr id="113" name="Google Shape;113;p20"/>
          <p:cNvPicPr preferRelativeResize="0"/>
          <p:nvPr/>
        </p:nvPicPr>
        <p:blipFill>
          <a:blip r:embed="rId6">
            <a:alphaModFix/>
          </a:blip>
          <a:stretch>
            <a:fillRect/>
          </a:stretch>
        </p:blipFill>
        <p:spPr>
          <a:xfrm>
            <a:off x="5550900" y="1523150"/>
            <a:ext cx="3446576" cy="22847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21"/>
          <p:cNvPicPr preferRelativeResize="0"/>
          <p:nvPr/>
        </p:nvPicPr>
        <p:blipFill>
          <a:blip r:embed="rId3">
            <a:alphaModFix/>
          </a:blip>
          <a:stretch>
            <a:fillRect/>
          </a:stretch>
        </p:blipFill>
        <p:spPr>
          <a:xfrm>
            <a:off x="0" y="9525"/>
            <a:ext cx="9144000" cy="5124450"/>
          </a:xfrm>
          <a:prstGeom prst="rect">
            <a:avLst/>
          </a:prstGeom>
          <a:noFill/>
          <a:ln>
            <a:noFill/>
          </a:ln>
        </p:spPr>
      </p:pic>
      <p:sp>
        <p:nvSpPr>
          <p:cNvPr id="119" name="Google Shape;119;p21"/>
          <p:cNvSpPr/>
          <p:nvPr/>
        </p:nvSpPr>
        <p:spPr>
          <a:xfrm>
            <a:off x="2760250" y="758175"/>
            <a:ext cx="3628200" cy="3388800"/>
          </a:xfrm>
          <a:prstGeom prst="ellipse">
            <a:avLst/>
          </a:prstGeom>
          <a:no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1"/>
          <p:cNvSpPr txBox="1"/>
          <p:nvPr/>
        </p:nvSpPr>
        <p:spPr>
          <a:xfrm>
            <a:off x="5319425" y="325950"/>
            <a:ext cx="10227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Wendy</a:t>
            </a:r>
            <a:endParaRPr sz="1800"/>
          </a:p>
        </p:txBody>
      </p:sp>
      <p:sp>
        <p:nvSpPr>
          <p:cNvPr id="121" name="Google Shape;121;p21"/>
          <p:cNvSpPr txBox="1"/>
          <p:nvPr/>
        </p:nvSpPr>
        <p:spPr>
          <a:xfrm>
            <a:off x="3079138" y="1698975"/>
            <a:ext cx="2928300" cy="1716000"/>
          </a:xfrm>
          <a:prstGeom prst="rect">
            <a:avLst/>
          </a:prstGeom>
          <a:solidFill>
            <a:srgbClr val="576C79"/>
          </a:solid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650">
                <a:solidFill>
                  <a:srgbClr val="FFFFFF"/>
                </a:solidFill>
              </a:rPr>
              <a:t>Check-in: </a:t>
            </a:r>
            <a:endParaRPr sz="1650">
              <a:solidFill>
                <a:srgbClr val="FFFFFF"/>
              </a:solidFill>
            </a:endParaRPr>
          </a:p>
          <a:p>
            <a:pPr indent="-333375" lvl="0" marL="457200" rtl="0" algn="ctr">
              <a:lnSpc>
                <a:spcPct val="115000"/>
              </a:lnSpc>
              <a:spcBef>
                <a:spcPts val="0"/>
              </a:spcBef>
              <a:spcAft>
                <a:spcPts val="0"/>
              </a:spcAft>
              <a:buClr>
                <a:srgbClr val="FFFFFF"/>
              </a:buClr>
              <a:buSzPts val="1650"/>
              <a:buAutoNum type="arabicPeriod"/>
            </a:pPr>
            <a:r>
              <a:rPr lang="en-GB" sz="1650">
                <a:solidFill>
                  <a:srgbClr val="FFFFFF"/>
                </a:solidFill>
              </a:rPr>
              <a:t>Where are you now?</a:t>
            </a:r>
            <a:endParaRPr sz="1650">
              <a:solidFill>
                <a:srgbClr val="FFFFFF"/>
              </a:solidFill>
            </a:endParaRPr>
          </a:p>
          <a:p>
            <a:pPr indent="-333375" lvl="0" marL="457200" rtl="0" algn="ctr">
              <a:lnSpc>
                <a:spcPct val="115000"/>
              </a:lnSpc>
              <a:spcBef>
                <a:spcPts val="0"/>
              </a:spcBef>
              <a:spcAft>
                <a:spcPts val="0"/>
              </a:spcAft>
              <a:buClr>
                <a:srgbClr val="FFFFFF"/>
              </a:buClr>
              <a:buSzPts val="1650"/>
              <a:buAutoNum type="arabicPeriod"/>
            </a:pPr>
            <a:r>
              <a:rPr lang="en-GB" sz="1650">
                <a:solidFill>
                  <a:srgbClr val="FFFFFF"/>
                </a:solidFill>
              </a:rPr>
              <a:t>How do you feel today? </a:t>
            </a:r>
            <a:endParaRPr sz="1650">
              <a:solidFill>
                <a:srgbClr val="FFFFFF"/>
              </a:solidFill>
            </a:endParaRPr>
          </a:p>
          <a:p>
            <a:pPr indent="-333375" lvl="0" marL="457200" rtl="0" algn="ctr">
              <a:lnSpc>
                <a:spcPct val="115000"/>
              </a:lnSpc>
              <a:spcBef>
                <a:spcPts val="0"/>
              </a:spcBef>
              <a:spcAft>
                <a:spcPts val="0"/>
              </a:spcAft>
              <a:buClr>
                <a:srgbClr val="FFFFFF"/>
              </a:buClr>
              <a:buSzPts val="1650"/>
              <a:buAutoNum type="arabicPeriod"/>
            </a:pPr>
            <a:r>
              <a:rPr lang="en-GB" sz="1650">
                <a:solidFill>
                  <a:srgbClr val="FFFFFF"/>
                </a:solidFill>
              </a:rPr>
              <a:t>What are your expectations?</a:t>
            </a:r>
            <a:endParaRPr sz="1650">
              <a:solidFill>
                <a:srgbClr val="FFFFFF"/>
              </a:solidFill>
            </a:endParaRPr>
          </a:p>
          <a:p>
            <a:pPr indent="0" lvl="0" marL="0" rtl="0" algn="ctr">
              <a:spcBef>
                <a:spcPts val="0"/>
              </a:spcBef>
              <a:spcAft>
                <a:spcPts val="0"/>
              </a:spcAft>
              <a:buNone/>
            </a:pPr>
            <a:r>
              <a:t/>
            </a:r>
            <a:endParaRPr sz="1500">
              <a:solidFill>
                <a:srgbClr val="FFFFFF"/>
              </a:solidFill>
            </a:endParaRPr>
          </a:p>
          <a:p>
            <a:pPr indent="0" lvl="0" marL="0" rtl="0" algn="l">
              <a:spcBef>
                <a:spcPts val="0"/>
              </a:spcBef>
              <a:spcAft>
                <a:spcPts val="0"/>
              </a:spcAft>
              <a:buNone/>
            </a:pPr>
            <a:r>
              <a:t/>
            </a:r>
            <a:endParaRPr sz="900"/>
          </a:p>
        </p:txBody>
      </p:sp>
      <p:sp>
        <p:nvSpPr>
          <p:cNvPr id="122" name="Google Shape;122;p21"/>
          <p:cNvSpPr txBox="1"/>
          <p:nvPr/>
        </p:nvSpPr>
        <p:spPr>
          <a:xfrm>
            <a:off x="6862900" y="1911450"/>
            <a:ext cx="1499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
        <p:nvSpPr>
          <p:cNvPr id="123" name="Google Shape;123;p21"/>
          <p:cNvSpPr txBox="1"/>
          <p:nvPr/>
        </p:nvSpPr>
        <p:spPr>
          <a:xfrm>
            <a:off x="6563525" y="33101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
        <p:nvSpPr>
          <p:cNvPr id="124" name="Google Shape;124;p21"/>
          <p:cNvSpPr txBox="1"/>
          <p:nvPr/>
        </p:nvSpPr>
        <p:spPr>
          <a:xfrm>
            <a:off x="4357450" y="4467075"/>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
        <p:nvSpPr>
          <p:cNvPr id="125" name="Google Shape;125;p21"/>
          <p:cNvSpPr txBox="1"/>
          <p:nvPr/>
        </p:nvSpPr>
        <p:spPr>
          <a:xfrm>
            <a:off x="1222875" y="1230738"/>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2"/>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writing(with)plants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3"/>
          <p:cNvSpPr txBox="1"/>
          <p:nvPr>
            <p:ph type="title"/>
          </p:nvPr>
        </p:nvSpPr>
        <p:spPr>
          <a:xfrm>
            <a:off x="277250" y="769575"/>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GB"/>
              <a:t>Plants can teach us a lot … about for example ecofeminism</a:t>
            </a:r>
            <a:endParaRPr/>
          </a:p>
        </p:txBody>
      </p:sp>
      <p:sp>
        <p:nvSpPr>
          <p:cNvPr id="136" name="Google Shape;136;p23"/>
          <p:cNvSpPr txBox="1"/>
          <p:nvPr>
            <p:ph idx="1" type="body"/>
          </p:nvPr>
        </p:nvSpPr>
        <p:spPr>
          <a:xfrm>
            <a:off x="422350" y="1525275"/>
            <a:ext cx="2808000" cy="3179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en-GB" sz="1600"/>
              <a:t>Feminism is partly about challenging labels and categories.</a:t>
            </a:r>
            <a:endParaRPr sz="1600"/>
          </a:p>
          <a:p>
            <a:pPr indent="0" lvl="0" marL="0" rtl="0" algn="l">
              <a:spcBef>
                <a:spcPts val="1200"/>
              </a:spcBef>
              <a:spcAft>
                <a:spcPts val="0"/>
              </a:spcAft>
              <a:buNone/>
            </a:pPr>
            <a:r>
              <a:rPr lang="en-GB" sz="1600"/>
              <a:t>A water lily challenges a lot of ideas and categories, like mobility.</a:t>
            </a:r>
            <a:endParaRPr sz="1600"/>
          </a:p>
          <a:p>
            <a:pPr indent="0" lvl="0" marL="0" rtl="0" algn="l">
              <a:spcBef>
                <a:spcPts val="1200"/>
              </a:spcBef>
              <a:spcAft>
                <a:spcPts val="0"/>
              </a:spcAft>
              <a:buNone/>
            </a:pPr>
            <a:r>
              <a:rPr lang="en-GB" sz="1600"/>
              <a:t>They can teach us something about environmental ethics.</a:t>
            </a:r>
            <a:endParaRPr sz="1600"/>
          </a:p>
          <a:p>
            <a:pPr indent="0" lvl="0" marL="0" rtl="0" algn="l">
              <a:spcBef>
                <a:spcPts val="1200"/>
              </a:spcBef>
              <a:spcAft>
                <a:spcPts val="0"/>
              </a:spcAft>
              <a:buNone/>
            </a:pPr>
            <a:r>
              <a:rPr lang="en-GB" sz="1600"/>
              <a:t>(Gibson and Gagliano 2017)</a:t>
            </a:r>
            <a:endParaRPr sz="1600"/>
          </a:p>
          <a:p>
            <a:pPr indent="0" lvl="0" marL="0" rtl="0" algn="l">
              <a:spcBef>
                <a:spcPts val="1200"/>
              </a:spcBef>
              <a:spcAft>
                <a:spcPts val="1200"/>
              </a:spcAft>
              <a:buNone/>
            </a:pPr>
            <a:r>
              <a:rPr b="1" lang="en-GB" sz="1600">
                <a:solidFill>
                  <a:srgbClr val="741B47"/>
                </a:solidFill>
              </a:rPr>
              <a:t>We will invite the water lily in autumn/migratory bird flight season 2025.</a:t>
            </a:r>
            <a:endParaRPr b="1" sz="1600">
              <a:solidFill>
                <a:srgbClr val="741B47"/>
              </a:solidFill>
            </a:endParaRPr>
          </a:p>
        </p:txBody>
      </p:sp>
      <p:pic>
        <p:nvPicPr>
          <p:cNvPr id="137" name="Google Shape;137;p23"/>
          <p:cNvPicPr preferRelativeResize="0"/>
          <p:nvPr/>
        </p:nvPicPr>
        <p:blipFill>
          <a:blip r:embed="rId3">
            <a:alphaModFix/>
          </a:blip>
          <a:stretch>
            <a:fillRect/>
          </a:stretch>
        </p:blipFill>
        <p:spPr>
          <a:xfrm>
            <a:off x="3351225" y="829563"/>
            <a:ext cx="5719500" cy="37891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4"/>
          <p:cNvSpPr txBox="1"/>
          <p:nvPr>
            <p:ph type="title"/>
          </p:nvPr>
        </p:nvSpPr>
        <p:spPr>
          <a:xfrm>
            <a:off x="311700" y="23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is writing (with) plants?</a:t>
            </a:r>
            <a:endParaRPr/>
          </a:p>
        </p:txBody>
      </p:sp>
      <p:sp>
        <p:nvSpPr>
          <p:cNvPr id="143" name="Google Shape;143;p24"/>
          <p:cNvSpPr txBox="1"/>
          <p:nvPr>
            <p:ph idx="1" type="body"/>
          </p:nvPr>
        </p:nvSpPr>
        <p:spPr>
          <a:xfrm>
            <a:off x="311700" y="1152475"/>
            <a:ext cx="4557300" cy="3704700"/>
          </a:xfrm>
          <a:prstGeom prst="rect">
            <a:avLst/>
          </a:prstGeom>
        </p:spPr>
        <p:txBody>
          <a:bodyPr anchorCtr="0" anchor="t" bIns="91425" lIns="91425" spcFirstLastPara="1" rIns="91425" wrap="square" tIns="91425">
            <a:normAutofit fontScale="85000"/>
          </a:bodyPr>
          <a:lstStyle/>
          <a:p>
            <a:pPr indent="0" lvl="0" marL="0" rtl="0" algn="just">
              <a:spcBef>
                <a:spcPts val="0"/>
              </a:spcBef>
              <a:spcAft>
                <a:spcPts val="0"/>
              </a:spcAft>
              <a:buNone/>
            </a:pPr>
            <a:r>
              <a:rPr i="1" lang="en-GB" sz="1900">
                <a:solidFill>
                  <a:schemeClr val="dk1"/>
                </a:solidFill>
                <a:latin typeface="Times New Roman"/>
                <a:ea typeface="Times New Roman"/>
                <a:cs typeface="Times New Roman"/>
                <a:sym typeface="Times New Roman"/>
              </a:rPr>
              <a:t>Is it </a:t>
            </a:r>
            <a:r>
              <a:rPr b="1" i="1" lang="en-GB" sz="1900" u="sng">
                <a:solidFill>
                  <a:srgbClr val="990000"/>
                </a:solidFill>
                <a:latin typeface="Times New Roman"/>
                <a:ea typeface="Times New Roman"/>
                <a:cs typeface="Times New Roman"/>
                <a:sym typeface="Times New Roman"/>
              </a:rPr>
              <a:t>Phytography</a:t>
            </a:r>
            <a:r>
              <a:rPr i="1" lang="en-GB" sz="1900">
                <a:solidFill>
                  <a:schemeClr val="dk1"/>
                </a:solidFill>
                <a:latin typeface="Times New Roman"/>
                <a:ea typeface="Times New Roman"/>
                <a:cs typeface="Times New Roman"/>
                <a:sym typeface="Times New Roman"/>
              </a:rPr>
              <a:t>?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rPr lang="en-GB" sz="1900">
                <a:solidFill>
                  <a:schemeClr val="dk1"/>
                </a:solidFill>
                <a:latin typeface="Times New Roman"/>
                <a:ea typeface="Times New Roman"/>
                <a:cs typeface="Times New Roman"/>
                <a:sym typeface="Times New Roman"/>
              </a:rPr>
              <a:t>=  “</a:t>
            </a:r>
            <a:r>
              <a:rPr i="1" lang="en-GB" sz="1900">
                <a:solidFill>
                  <a:schemeClr val="dk1"/>
                </a:solidFill>
                <a:latin typeface="Times New Roman"/>
                <a:ea typeface="Times New Roman"/>
                <a:cs typeface="Times New Roman"/>
                <a:sym typeface="Times New Roman"/>
              </a:rPr>
              <a:t>human writings about plant lives as well as plant writings about their own live</a:t>
            </a:r>
            <a:r>
              <a:rPr lang="en-GB" sz="1900">
                <a:solidFill>
                  <a:schemeClr val="dk1"/>
                </a:solidFill>
                <a:latin typeface="Times New Roman"/>
                <a:ea typeface="Times New Roman"/>
                <a:cs typeface="Times New Roman"/>
                <a:sym typeface="Times New Roman"/>
              </a:rPr>
              <a:t>s” </a:t>
            </a:r>
            <a:r>
              <a:rPr lang="en-GB" sz="1900">
                <a:solidFill>
                  <a:schemeClr val="dk1"/>
                </a:solidFill>
                <a:uFill>
                  <a:noFill/>
                </a:uFill>
                <a:latin typeface="Times New Roman"/>
                <a:ea typeface="Times New Roman"/>
                <a:cs typeface="Times New Roman"/>
                <a:sym typeface="Times New Roman"/>
                <a:hlinkClick r:id="rId3">
                  <a:extLst>
                    <a:ext uri="{A12FA001-AC4F-418D-AE19-62706E023703}">
                      <ahyp:hlinkClr val="tx"/>
                    </a:ext>
                  </a:extLst>
                </a:hlinkClick>
              </a:rPr>
              <a:t>(Ryan 2021)</a:t>
            </a:r>
            <a:r>
              <a:rPr lang="en-GB" sz="1900">
                <a:solidFill>
                  <a:schemeClr val="dk1"/>
                </a:solidFill>
                <a:latin typeface="Times New Roman"/>
                <a:ea typeface="Times New Roman"/>
                <a:cs typeface="Times New Roman"/>
                <a:sym typeface="Times New Roman"/>
              </a:rPr>
              <a:t>.</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rPr lang="en-GB" sz="1900">
                <a:solidFill>
                  <a:schemeClr val="dk1"/>
                </a:solidFill>
                <a:latin typeface="Times New Roman"/>
                <a:ea typeface="Times New Roman"/>
                <a:cs typeface="Times New Roman"/>
                <a:sym typeface="Times New Roman"/>
              </a:rPr>
              <a:t>For us, it is writing and seeing the plants as persons. Plants do not communicate in human language… and therefore observational and imagination work from our side, humans, is important.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ct val="57894"/>
              <a:buFont typeface="Arial"/>
              <a:buNone/>
            </a:pPr>
            <a:r>
              <a:rPr lang="en-GB" sz="1900">
                <a:solidFill>
                  <a:schemeClr val="dk1"/>
                </a:solidFill>
                <a:latin typeface="Times New Roman"/>
                <a:ea typeface="Times New Roman"/>
                <a:cs typeface="Times New Roman"/>
                <a:sym typeface="Times New Roman"/>
              </a:rPr>
              <a:t>Illustration / wood print © Laura Brusselaers for the short story ‘</a:t>
            </a:r>
            <a:r>
              <a:rPr lang="en-GB" sz="1900" u="sng">
                <a:solidFill>
                  <a:schemeClr val="hlink"/>
                </a:solidFill>
                <a:latin typeface="Times New Roman"/>
                <a:ea typeface="Times New Roman"/>
                <a:cs typeface="Times New Roman"/>
                <a:sym typeface="Times New Roman"/>
                <a:hlinkClick r:id="rId4"/>
              </a:rPr>
              <a:t>An Ash Tree in Os</a:t>
            </a:r>
            <a:r>
              <a:rPr lang="en-GB" sz="1900">
                <a:solidFill>
                  <a:schemeClr val="dk1"/>
                </a:solidFill>
                <a:latin typeface="Times New Roman"/>
                <a:ea typeface="Times New Roman"/>
                <a:cs typeface="Times New Roman"/>
                <a:sym typeface="Times New Roman"/>
              </a:rPr>
              <a:t>’</a:t>
            </a:r>
            <a:endParaRPr sz="1900">
              <a:solidFill>
                <a:schemeClr val="dk1"/>
              </a:solidFill>
              <a:latin typeface="Times New Roman"/>
              <a:ea typeface="Times New Roman"/>
              <a:cs typeface="Times New Roman"/>
              <a:sym typeface="Times New Roman"/>
            </a:endParaRPr>
          </a:p>
        </p:txBody>
      </p:sp>
      <p:pic>
        <p:nvPicPr>
          <p:cNvPr id="144" name="Google Shape;144;p24"/>
          <p:cNvPicPr preferRelativeResize="0"/>
          <p:nvPr/>
        </p:nvPicPr>
        <p:blipFill>
          <a:blip r:embed="rId5">
            <a:alphaModFix/>
          </a:blip>
          <a:stretch>
            <a:fillRect/>
          </a:stretch>
        </p:blipFill>
        <p:spPr>
          <a:xfrm>
            <a:off x="4965720" y="0"/>
            <a:ext cx="4025878" cy="5143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5"/>
          <p:cNvPicPr preferRelativeResize="0"/>
          <p:nvPr/>
        </p:nvPicPr>
        <p:blipFill rotWithShape="1">
          <a:blip r:embed="rId3">
            <a:alphaModFix/>
          </a:blip>
          <a:srcRect b="5948" l="0" r="0" t="4597"/>
          <a:stretch/>
        </p:blipFill>
        <p:spPr>
          <a:xfrm>
            <a:off x="41750" y="38975"/>
            <a:ext cx="9060499" cy="506553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26"/>
          <p:cNvPicPr preferRelativeResize="0"/>
          <p:nvPr/>
        </p:nvPicPr>
        <p:blipFill rotWithShape="1">
          <a:blip r:embed="rId3">
            <a:alphaModFix/>
          </a:blip>
          <a:srcRect b="10221" l="0" r="0" t="23580"/>
          <a:stretch/>
        </p:blipFill>
        <p:spPr>
          <a:xfrm>
            <a:off x="201575" y="501350"/>
            <a:ext cx="8740848" cy="3616500"/>
          </a:xfrm>
          <a:prstGeom prst="rect">
            <a:avLst/>
          </a:prstGeom>
          <a:noFill/>
          <a:ln>
            <a:noFill/>
          </a:ln>
        </p:spPr>
      </p:pic>
      <p:pic>
        <p:nvPicPr>
          <p:cNvPr id="155" name="Google Shape;155;p26"/>
          <p:cNvPicPr preferRelativeResize="0"/>
          <p:nvPr/>
        </p:nvPicPr>
        <p:blipFill>
          <a:blip r:embed="rId4">
            <a:alphaModFix/>
          </a:blip>
          <a:stretch>
            <a:fillRect/>
          </a:stretch>
        </p:blipFill>
        <p:spPr>
          <a:xfrm>
            <a:off x="6390751" y="185225"/>
            <a:ext cx="1833499" cy="3710649"/>
          </a:xfrm>
          <a:prstGeom prst="rect">
            <a:avLst/>
          </a:prstGeom>
          <a:noFill/>
          <a:ln>
            <a:noFill/>
          </a:ln>
        </p:spPr>
      </p:pic>
      <p:sp>
        <p:nvSpPr>
          <p:cNvPr id="156" name="Google Shape;156;p26"/>
          <p:cNvSpPr txBox="1"/>
          <p:nvPr/>
        </p:nvSpPr>
        <p:spPr>
          <a:xfrm>
            <a:off x="6065800" y="3922675"/>
            <a:ext cx="2640600" cy="9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rgbClr val="1D2731"/>
                </a:solidFill>
                <a:highlight>
                  <a:srgbClr val="FFFFFF"/>
                </a:highlight>
                <a:latin typeface="Open Sans"/>
                <a:ea typeface="Open Sans"/>
                <a:cs typeface="Open Sans"/>
                <a:sym typeface="Open Sans"/>
              </a:rPr>
              <a:t>Odin sacrifices himself by hanging from the world tree Yggdrasil, the sacred ASH TREE in Norwegian mythology, as attested in </a:t>
            </a:r>
            <a:r>
              <a:rPr i="1" lang="en-GB" sz="1100">
                <a:solidFill>
                  <a:srgbClr val="1D2731"/>
                </a:solidFill>
                <a:highlight>
                  <a:srgbClr val="FFFFFF"/>
                </a:highlight>
                <a:latin typeface="Open Sans"/>
                <a:ea typeface="Open Sans"/>
                <a:cs typeface="Open Sans"/>
                <a:sym typeface="Open Sans"/>
              </a:rPr>
              <a:t>Hávamál</a:t>
            </a:r>
            <a:r>
              <a:rPr lang="en-GB" sz="1100">
                <a:solidFill>
                  <a:srgbClr val="1D2731"/>
                </a:solidFill>
                <a:highlight>
                  <a:srgbClr val="FFFFFF"/>
                </a:highlight>
                <a:latin typeface="Open Sans"/>
                <a:ea typeface="Open Sans"/>
                <a:cs typeface="Open Sans"/>
                <a:sym typeface="Open Sans"/>
              </a:rPr>
              <a:t>. Illustration from Karl Gjellerup’s </a:t>
            </a:r>
            <a:r>
              <a:rPr i="1" lang="en-GB" sz="1100">
                <a:solidFill>
                  <a:srgbClr val="1D2731"/>
                </a:solidFill>
                <a:highlight>
                  <a:srgbClr val="FFFFFF"/>
                </a:highlight>
                <a:latin typeface="Open Sans"/>
                <a:ea typeface="Open Sans"/>
                <a:cs typeface="Open Sans"/>
                <a:sym typeface="Open Sans"/>
              </a:rPr>
              <a:t>Den ældre Eddas Gudesange</a:t>
            </a:r>
            <a:r>
              <a:rPr lang="en-GB" sz="1100">
                <a:solidFill>
                  <a:srgbClr val="1D2731"/>
                </a:solidFill>
                <a:highlight>
                  <a:srgbClr val="FFFFFF"/>
                </a:highlight>
                <a:latin typeface="Open Sans"/>
                <a:ea typeface="Open Sans"/>
                <a:cs typeface="Open Sans"/>
                <a:sym typeface="Open Sans"/>
              </a:rPr>
              <a:t> (1895)</a:t>
            </a: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7"/>
          <p:cNvSpPr txBox="1"/>
          <p:nvPr/>
        </p:nvSpPr>
        <p:spPr>
          <a:xfrm>
            <a:off x="6065800" y="3922675"/>
            <a:ext cx="2640600" cy="9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rgbClr val="1D2731"/>
                </a:solidFill>
                <a:highlight>
                  <a:srgbClr val="FFFFFF"/>
                </a:highlight>
                <a:latin typeface="Open Sans"/>
                <a:ea typeface="Open Sans"/>
                <a:cs typeface="Open Sans"/>
                <a:sym typeface="Open Sans"/>
              </a:rPr>
              <a:t>A crucifix made from ash wood </a:t>
            </a:r>
            <a:endParaRPr sz="1100">
              <a:solidFill>
                <a:srgbClr val="1D2731"/>
              </a:solidFill>
              <a:highlight>
                <a:srgbClr val="FFFFFF"/>
              </a:highlight>
              <a:latin typeface="Open Sans"/>
              <a:ea typeface="Open Sans"/>
              <a:cs typeface="Open Sans"/>
              <a:sym typeface="Open Sans"/>
            </a:endParaRPr>
          </a:p>
        </p:txBody>
      </p:sp>
      <p:pic>
        <p:nvPicPr>
          <p:cNvPr id="162" name="Google Shape;162;p27"/>
          <p:cNvPicPr preferRelativeResize="0"/>
          <p:nvPr/>
        </p:nvPicPr>
        <p:blipFill>
          <a:blip r:embed="rId3">
            <a:alphaModFix/>
          </a:blip>
          <a:stretch>
            <a:fillRect/>
          </a:stretch>
        </p:blipFill>
        <p:spPr>
          <a:xfrm>
            <a:off x="6134025" y="182400"/>
            <a:ext cx="2504150" cy="2504150"/>
          </a:xfrm>
          <a:prstGeom prst="rect">
            <a:avLst/>
          </a:prstGeom>
          <a:noFill/>
          <a:ln>
            <a:noFill/>
          </a:ln>
        </p:spPr>
      </p:pic>
      <p:pic>
        <p:nvPicPr>
          <p:cNvPr id="163" name="Google Shape;163;p27"/>
          <p:cNvPicPr preferRelativeResize="0"/>
          <p:nvPr/>
        </p:nvPicPr>
        <p:blipFill>
          <a:blip r:embed="rId4">
            <a:alphaModFix/>
          </a:blip>
          <a:stretch>
            <a:fillRect/>
          </a:stretch>
        </p:blipFill>
        <p:spPr>
          <a:xfrm>
            <a:off x="140900" y="1075375"/>
            <a:ext cx="5829226" cy="29927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8"/>
          <p:cNvSpPr txBox="1"/>
          <p:nvPr>
            <p:ph idx="4294967295" type="body"/>
          </p:nvPr>
        </p:nvSpPr>
        <p:spPr>
          <a:xfrm>
            <a:off x="311700" y="1152475"/>
            <a:ext cx="4557300" cy="37047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As someone who is rooting in Norway, the ash tree - unsurprisingly - inspired some blog posts and other creative work. </a:t>
            </a:r>
            <a:endParaRPr sz="1900">
              <a:solidFill>
                <a:schemeClr val="dk1"/>
              </a:solidFill>
              <a:latin typeface="Times New Roman"/>
              <a:ea typeface="Times New Roman"/>
              <a:cs typeface="Times New Roman"/>
              <a:sym typeface="Times New Roman"/>
            </a:endParaRPr>
          </a:p>
        </p:txBody>
      </p:sp>
      <p:pic>
        <p:nvPicPr>
          <p:cNvPr id="169" name="Google Shape;169;p28"/>
          <p:cNvPicPr preferRelativeResize="0"/>
          <p:nvPr/>
        </p:nvPicPr>
        <p:blipFill>
          <a:blip r:embed="rId3">
            <a:alphaModFix/>
          </a:blip>
          <a:stretch>
            <a:fillRect/>
          </a:stretch>
        </p:blipFill>
        <p:spPr>
          <a:xfrm>
            <a:off x="5595075" y="198300"/>
            <a:ext cx="3132449" cy="2306874"/>
          </a:xfrm>
          <a:prstGeom prst="rect">
            <a:avLst/>
          </a:prstGeom>
          <a:noFill/>
          <a:ln>
            <a:noFill/>
          </a:ln>
        </p:spPr>
      </p:pic>
      <p:pic>
        <p:nvPicPr>
          <p:cNvPr id="170" name="Google Shape;170;p28"/>
          <p:cNvPicPr preferRelativeResize="0"/>
          <p:nvPr/>
        </p:nvPicPr>
        <p:blipFill>
          <a:blip r:embed="rId4">
            <a:alphaModFix/>
          </a:blip>
          <a:stretch>
            <a:fillRect/>
          </a:stretch>
        </p:blipFill>
        <p:spPr>
          <a:xfrm>
            <a:off x="5480650" y="2571749"/>
            <a:ext cx="3113619" cy="23335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9"/>
          <p:cNvSpPr txBox="1"/>
          <p:nvPr>
            <p:ph idx="4294967295" type="body"/>
          </p:nvPr>
        </p:nvSpPr>
        <p:spPr>
          <a:xfrm>
            <a:off x="311700" y="1152475"/>
            <a:ext cx="4557300" cy="37047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Clr>
                <a:schemeClr val="dk1"/>
              </a:buClr>
              <a:buSzPts val="1100"/>
              <a:buFont typeface="Arial"/>
              <a:buNone/>
            </a:pPr>
            <a:r>
              <a:rPr i="1" lang="en-GB" sz="1900">
                <a:solidFill>
                  <a:schemeClr val="dk1"/>
                </a:solidFill>
                <a:latin typeface="Times New Roman"/>
                <a:ea typeface="Times New Roman"/>
                <a:cs typeface="Times New Roman"/>
                <a:sym typeface="Times New Roman"/>
              </a:rPr>
              <a:t>In 2024, EcoZona published a fiction story that I wrote.</a:t>
            </a:r>
            <a:endParaRPr i="1"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ts val="1100"/>
              <a:buFont typeface="Arial"/>
              <a:buNone/>
            </a:pPr>
            <a:r>
              <a:t/>
            </a:r>
            <a:endParaRPr i="1"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ts val="1100"/>
              <a:buFont typeface="Arial"/>
              <a:buNone/>
            </a:pPr>
            <a:r>
              <a:rPr i="1" lang="en-GB" sz="1900">
                <a:solidFill>
                  <a:schemeClr val="dk1"/>
                </a:solidFill>
                <a:latin typeface="Times New Roman"/>
                <a:ea typeface="Times New Roman"/>
                <a:cs typeface="Times New Roman"/>
                <a:sym typeface="Times New Roman"/>
              </a:rPr>
              <a:t>Again, I foregrounded the Ash Tree and </a:t>
            </a:r>
            <a:r>
              <a:rPr i="1" lang="en-GB" sz="1900">
                <a:solidFill>
                  <a:schemeClr val="dk1"/>
                </a:solidFill>
                <a:latin typeface="Times New Roman"/>
                <a:ea typeface="Times New Roman"/>
                <a:cs typeface="Times New Roman"/>
                <a:sym typeface="Times New Roman"/>
              </a:rPr>
              <a:t>worked with themes of care and contamination and loss and grief. </a:t>
            </a:r>
            <a:endParaRPr i="1"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ts val="1100"/>
              <a:buFont typeface="Arial"/>
              <a:buNone/>
            </a:pPr>
            <a:r>
              <a:t/>
            </a:r>
            <a:endParaRPr sz="1900">
              <a:solidFill>
                <a:schemeClr val="dk1"/>
              </a:solidFill>
              <a:latin typeface="Times New Roman"/>
              <a:ea typeface="Times New Roman"/>
              <a:cs typeface="Times New Roman"/>
              <a:sym typeface="Times New Roman"/>
            </a:endParaRPr>
          </a:p>
          <a:p>
            <a:pPr indent="0" lvl="0" marL="0" rtl="0" algn="just">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Illustration / wood print © Laura Brusselaers for the short story ‘</a:t>
            </a:r>
            <a:r>
              <a:rPr lang="en-GB" sz="1900" u="sng">
                <a:solidFill>
                  <a:schemeClr val="hlink"/>
                </a:solidFill>
                <a:latin typeface="Times New Roman"/>
                <a:ea typeface="Times New Roman"/>
                <a:cs typeface="Times New Roman"/>
                <a:sym typeface="Times New Roman"/>
                <a:hlinkClick r:id="rId3"/>
              </a:rPr>
              <a:t>An Ash Tree in Os</a:t>
            </a:r>
            <a:r>
              <a:rPr lang="en-GB" sz="1900">
                <a:solidFill>
                  <a:schemeClr val="dk1"/>
                </a:solidFill>
                <a:latin typeface="Times New Roman"/>
                <a:ea typeface="Times New Roman"/>
                <a:cs typeface="Times New Roman"/>
                <a:sym typeface="Times New Roman"/>
              </a:rPr>
              <a:t>’</a:t>
            </a:r>
            <a:endParaRPr sz="1900">
              <a:solidFill>
                <a:schemeClr val="dk1"/>
              </a:solidFill>
              <a:latin typeface="Times New Roman"/>
              <a:ea typeface="Times New Roman"/>
              <a:cs typeface="Times New Roman"/>
              <a:sym typeface="Times New Roman"/>
            </a:endParaRPr>
          </a:p>
        </p:txBody>
      </p:sp>
      <p:pic>
        <p:nvPicPr>
          <p:cNvPr id="176" name="Google Shape;176;p29"/>
          <p:cNvPicPr preferRelativeResize="0"/>
          <p:nvPr/>
        </p:nvPicPr>
        <p:blipFill>
          <a:blip r:embed="rId4">
            <a:alphaModFix/>
          </a:blip>
          <a:stretch>
            <a:fillRect/>
          </a:stretch>
        </p:blipFill>
        <p:spPr>
          <a:xfrm>
            <a:off x="4965720" y="0"/>
            <a:ext cx="4025878" cy="51435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0"/>
          <p:cNvSpPr txBox="1"/>
          <p:nvPr/>
        </p:nvSpPr>
        <p:spPr>
          <a:xfrm>
            <a:off x="395500" y="119800"/>
            <a:ext cx="4016400" cy="492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1"/>
                </a:solidFill>
              </a:rPr>
              <a:t>Every workshop we have another guest plant</a:t>
            </a:r>
            <a:r>
              <a:rPr lang="en-GB">
                <a:solidFill>
                  <a:schemeClr val="dk1"/>
                </a:solidFill>
              </a:rPr>
              <a:t>: </a:t>
            </a:r>
            <a:r>
              <a:rPr b="1" lang="en-GB">
                <a:solidFill>
                  <a:schemeClr val="dk1"/>
                </a:solidFill>
              </a:rPr>
              <a:t> </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GB">
                <a:solidFill>
                  <a:schemeClr val="dk1"/>
                </a:solidFill>
              </a:rPr>
              <a:t>Previous guest plants:</a:t>
            </a:r>
            <a:endParaRPr b="1">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Holly</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Peonie</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Knotweed</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Hemp</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Night Blooming Jasmine </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Snowdrop</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Mistletoe</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Vanilla</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Dandelion</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Pumpkin</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Ginger and cinnamon</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Evening Primrose</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Belladonna</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Yew</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Myrrh</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Spruce (and snake)</a:t>
            </a:r>
            <a:endParaRPr>
              <a:solidFill>
                <a:schemeClr val="dk1"/>
              </a:solidFill>
            </a:endParaRPr>
          </a:p>
          <a:p>
            <a:pPr indent="-317500" lvl="0" marL="457200" rtl="0" algn="l">
              <a:spcBef>
                <a:spcPts val="0"/>
              </a:spcBef>
              <a:spcAft>
                <a:spcPts val="0"/>
              </a:spcAft>
              <a:buClr>
                <a:schemeClr val="dk1"/>
              </a:buClr>
              <a:buSzPts val="1400"/>
              <a:buAutoNum type="arabicPeriod"/>
            </a:pPr>
            <a:r>
              <a:rPr lang="en-GB">
                <a:solidFill>
                  <a:schemeClr val="dk1"/>
                </a:solidFill>
              </a:rPr>
              <a:t>Birch</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And today we invite the </a:t>
            </a:r>
            <a:r>
              <a:rPr b="1" lang="en-GB">
                <a:solidFill>
                  <a:schemeClr val="dk1"/>
                </a:solidFill>
              </a:rPr>
              <a:t>ASH TREE</a:t>
            </a:r>
            <a:r>
              <a:rPr b="1" lang="en-GB">
                <a:solidFill>
                  <a:schemeClr val="dk1"/>
                </a:solidFill>
              </a:rPr>
              <a:t>.</a:t>
            </a:r>
            <a:endParaRPr b="1">
              <a:solidFill>
                <a:schemeClr val="dk1"/>
              </a:solidFill>
            </a:endParaRPr>
          </a:p>
        </p:txBody>
      </p:sp>
      <p:pic>
        <p:nvPicPr>
          <p:cNvPr id="182" name="Google Shape;182;p30"/>
          <p:cNvPicPr preferRelativeResize="0"/>
          <p:nvPr/>
        </p:nvPicPr>
        <p:blipFill>
          <a:blip r:embed="rId3">
            <a:alphaModFix/>
          </a:blip>
          <a:stretch>
            <a:fillRect/>
          </a:stretch>
        </p:blipFill>
        <p:spPr>
          <a:xfrm>
            <a:off x="3847100" y="726450"/>
            <a:ext cx="5052675" cy="33684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1"/>
          <p:cNvSpPr txBox="1"/>
          <p:nvPr>
            <p:ph type="title"/>
          </p:nvPr>
        </p:nvSpPr>
        <p:spPr>
          <a:xfrm>
            <a:off x="242600" y="2475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Extra challenge: avoid </a:t>
            </a:r>
            <a:endParaRPr/>
          </a:p>
          <a:p>
            <a:pPr indent="0" lvl="0" marL="0" rtl="0" algn="l">
              <a:spcBef>
                <a:spcPts val="0"/>
              </a:spcBef>
              <a:spcAft>
                <a:spcPts val="0"/>
              </a:spcAft>
              <a:buNone/>
            </a:pPr>
            <a:r>
              <a:rPr lang="en-GB"/>
              <a:t>anthropomorphism</a:t>
            </a:r>
            <a:endParaRPr/>
          </a:p>
          <a:p>
            <a:pPr indent="0" lvl="0" marL="0" rtl="0" algn="l">
              <a:spcBef>
                <a:spcPts val="0"/>
              </a:spcBef>
              <a:spcAft>
                <a:spcPts val="0"/>
              </a:spcAft>
              <a:buNone/>
            </a:pPr>
            <a:r>
              <a:rPr lang="en-GB"/>
              <a:t>… to a certain extent</a:t>
            </a:r>
            <a:endParaRPr/>
          </a:p>
        </p:txBody>
      </p:sp>
      <p:sp>
        <p:nvSpPr>
          <p:cNvPr id="188" name="Google Shape;188;p31"/>
          <p:cNvSpPr txBox="1"/>
          <p:nvPr>
            <p:ph idx="1" type="body"/>
          </p:nvPr>
        </p:nvSpPr>
        <p:spPr>
          <a:xfrm>
            <a:off x="522700" y="1653650"/>
            <a:ext cx="4673700" cy="2963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GB" sz="1400">
                <a:solidFill>
                  <a:schemeClr val="dk1"/>
                </a:solidFill>
                <a:latin typeface="Times New Roman"/>
                <a:ea typeface="Times New Roman"/>
                <a:cs typeface="Times New Roman"/>
                <a:sym typeface="Times New Roman"/>
              </a:rPr>
              <a:t>Based on critical literature engaging with phytographia (Vieira, 2015; </a:t>
            </a:r>
            <a:r>
              <a:rPr lang="en-GB" sz="1400">
                <a:solidFill>
                  <a:schemeClr val="dk1"/>
                </a:solidFill>
                <a:uFill>
                  <a:noFill/>
                </a:uFill>
                <a:latin typeface="Times New Roman"/>
                <a:ea typeface="Times New Roman"/>
                <a:cs typeface="Times New Roman"/>
                <a:sym typeface="Times New Roman"/>
                <a:hlinkClick r:id="rId3">
                  <a:extLst>
                    <a:ext uri="{A12FA001-AC4F-418D-AE19-62706E023703}">
                      <ahyp:hlinkClr val="tx"/>
                    </a:ext>
                  </a:extLst>
                </a:hlinkClick>
              </a:rPr>
              <a:t>Ryan 2021; Schoene 2021</a:t>
            </a:r>
            <a:r>
              <a:rPr lang="en-GB"/>
              <a:t>; </a:t>
            </a:r>
            <a:r>
              <a:rPr lang="en-GB" sz="1400">
                <a:solidFill>
                  <a:schemeClr val="dk1"/>
                </a:solidFill>
                <a:uFill>
                  <a:noFill/>
                </a:uFill>
                <a:latin typeface="Times New Roman"/>
                <a:ea typeface="Times New Roman"/>
                <a:cs typeface="Times New Roman"/>
                <a:sym typeface="Times New Roman"/>
                <a:hlinkClick r:id="rId4">
                  <a:extLst>
                    <a:ext uri="{A12FA001-AC4F-418D-AE19-62706E023703}">
                      <ahyp:hlinkClr val="tx"/>
                    </a:ext>
                  </a:extLst>
                </a:hlinkClick>
              </a:rPr>
              <a:t>Gibson and Gagliano 2017)</a:t>
            </a:r>
            <a:r>
              <a:rPr lang="en-GB"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en-GB" sz="1400">
                <a:solidFill>
                  <a:schemeClr val="dk1"/>
                </a:solidFill>
                <a:latin typeface="Times New Roman"/>
                <a:ea typeface="Times New Roman"/>
                <a:cs typeface="Times New Roman"/>
                <a:sym typeface="Times New Roman"/>
              </a:rPr>
              <a:t>the danger lies in the anthropomorphism of the plant stories, which can “embody a threat to </a:t>
            </a:r>
            <a:r>
              <a:rPr b="1" lang="en-GB" sz="1400">
                <a:solidFill>
                  <a:srgbClr val="CC0000"/>
                </a:solidFill>
                <a:latin typeface="Times New Roman"/>
                <a:ea typeface="Times New Roman"/>
                <a:cs typeface="Times New Roman"/>
                <a:sym typeface="Times New Roman"/>
              </a:rPr>
              <a:t>human exceptionalism</a:t>
            </a:r>
            <a:r>
              <a:rPr lang="en-GB" sz="1400">
                <a:solidFill>
                  <a:schemeClr val="dk1"/>
                </a:solidFill>
                <a:latin typeface="Times New Roman"/>
                <a:ea typeface="Times New Roman"/>
                <a:cs typeface="Times New Roman"/>
                <a:sym typeface="Times New Roman"/>
              </a:rPr>
              <a:t>” </a:t>
            </a:r>
            <a:r>
              <a:rPr lang="en-GB" sz="1400">
                <a:solidFill>
                  <a:schemeClr val="dk1"/>
                </a:solidFill>
                <a:uFill>
                  <a:noFill/>
                </a:uFill>
                <a:latin typeface="Times New Roman"/>
                <a:ea typeface="Times New Roman"/>
                <a:cs typeface="Times New Roman"/>
                <a:sym typeface="Times New Roman"/>
                <a:hlinkClick r:id="rId5">
                  <a:extLst>
                    <a:ext uri="{A12FA001-AC4F-418D-AE19-62706E023703}">
                      <ahyp:hlinkClr val="tx"/>
                    </a:ext>
                  </a:extLst>
                </a:hlinkClick>
              </a:rPr>
              <a:t>(Gibson and Gagliano 2017)</a:t>
            </a:r>
            <a:r>
              <a:rPr lang="en-GB"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en-GB" sz="1400">
                <a:solidFill>
                  <a:schemeClr val="dk1"/>
                </a:solidFill>
                <a:latin typeface="Times New Roman"/>
                <a:ea typeface="Times New Roman"/>
                <a:cs typeface="Times New Roman"/>
                <a:sym typeface="Times New Roman"/>
              </a:rPr>
              <a:t>Especially when it is used in a mindset that the ways of plants are inferior to the ways of human beings.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en-GB" sz="1700">
                <a:solidFill>
                  <a:srgbClr val="B45F06"/>
                </a:solidFill>
                <a:latin typeface="Times New Roman"/>
                <a:ea typeface="Times New Roman"/>
                <a:cs typeface="Times New Roman"/>
                <a:sym typeface="Times New Roman"/>
              </a:rPr>
              <a:t>Finding a balance in your observational and  imagination work.</a:t>
            </a:r>
            <a:r>
              <a:rPr lang="en-GB"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p:txBody>
      </p:sp>
      <p:sp>
        <p:nvSpPr>
          <p:cNvPr id="189" name="Google Shape;189;p31"/>
          <p:cNvSpPr txBox="1"/>
          <p:nvPr/>
        </p:nvSpPr>
        <p:spPr>
          <a:xfrm>
            <a:off x="6582450" y="4393400"/>
            <a:ext cx="2100900" cy="482100"/>
          </a:xfrm>
          <a:prstGeom prst="rect">
            <a:avLst/>
          </a:prstGeom>
          <a:noFill/>
          <a:ln>
            <a:noFill/>
          </a:ln>
        </p:spPr>
        <p:txBody>
          <a:bodyPr anchorCtr="0" anchor="t" bIns="91425" lIns="91425" spcFirstLastPara="1" rIns="91425" wrap="square" tIns="91425">
            <a:noAutofit/>
          </a:bodyPr>
          <a:lstStyle/>
          <a:p>
            <a:pPr indent="0" lvl="0" marL="0" rtl="0" algn="l">
              <a:lnSpc>
                <a:spcPct val="116666"/>
              </a:lnSpc>
              <a:spcBef>
                <a:spcPts val="0"/>
              </a:spcBef>
              <a:spcAft>
                <a:spcPts val="0"/>
              </a:spcAft>
              <a:buNone/>
            </a:pPr>
            <a:r>
              <a:rPr lang="en-GB" sz="1100">
                <a:solidFill>
                  <a:schemeClr val="dk1"/>
                </a:solidFill>
                <a:highlight>
                  <a:srgbClr val="FFFFFF"/>
                </a:highlight>
              </a:rPr>
              <a:t>THE SPIRIT OF THE WHITE ASH TREE - by Magikheart</a:t>
            </a:r>
            <a:endParaRPr sz="500">
              <a:solidFill>
                <a:schemeClr val="dk2"/>
              </a:solidFill>
            </a:endParaRPr>
          </a:p>
        </p:txBody>
      </p:sp>
      <p:pic>
        <p:nvPicPr>
          <p:cNvPr id="190" name="Google Shape;190;p31"/>
          <p:cNvPicPr preferRelativeResize="0"/>
          <p:nvPr/>
        </p:nvPicPr>
        <p:blipFill>
          <a:blip r:embed="rId6">
            <a:alphaModFix/>
          </a:blip>
          <a:stretch>
            <a:fillRect/>
          </a:stretch>
        </p:blipFill>
        <p:spPr>
          <a:xfrm>
            <a:off x="6152175" y="820275"/>
            <a:ext cx="2611029" cy="3268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2"/>
          <p:cNvSpPr txBox="1"/>
          <p:nvPr>
            <p:ph type="title"/>
          </p:nvPr>
        </p:nvSpPr>
        <p:spPr>
          <a:xfrm>
            <a:off x="311700" y="306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Methodological trap: is it ok to center on 1 guest plant? </a:t>
            </a:r>
            <a:endParaRPr/>
          </a:p>
        </p:txBody>
      </p:sp>
      <p:sp>
        <p:nvSpPr>
          <p:cNvPr id="196" name="Google Shape;196;p32"/>
          <p:cNvSpPr txBox="1"/>
          <p:nvPr>
            <p:ph idx="1" type="body"/>
          </p:nvPr>
        </p:nvSpPr>
        <p:spPr>
          <a:xfrm>
            <a:off x="4342125" y="1275850"/>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GB"/>
              <a:t>Is this right when we promote relational thinking?</a:t>
            </a:r>
            <a:endParaRPr/>
          </a:p>
          <a:p>
            <a:pPr indent="0" lvl="0" marL="0" rtl="0" algn="l">
              <a:spcBef>
                <a:spcPts val="1200"/>
              </a:spcBef>
              <a:spcAft>
                <a:spcPts val="0"/>
              </a:spcAft>
              <a:buNone/>
            </a:pPr>
            <a:r>
              <a:rPr lang="en-GB"/>
              <a:t>Plants live in symbiosis, in “guilds”</a:t>
            </a:r>
            <a:endParaRPr/>
          </a:p>
          <a:p>
            <a:pPr indent="0" lvl="0" marL="0" rtl="0" algn="l">
              <a:spcBef>
                <a:spcPts val="1200"/>
              </a:spcBef>
              <a:spcAft>
                <a:spcPts val="0"/>
              </a:spcAft>
              <a:buNone/>
            </a:pPr>
            <a:r>
              <a:rPr lang="en-GB"/>
              <a:t>Web of interbeing </a:t>
            </a:r>
            <a:endParaRPr/>
          </a:p>
          <a:p>
            <a:pPr indent="0" lvl="0" marL="0" rtl="0" algn="l">
              <a:spcBef>
                <a:spcPts val="1200"/>
              </a:spcBef>
              <a:spcAft>
                <a:spcPts val="0"/>
              </a:spcAft>
              <a:buNone/>
            </a:pPr>
            <a:r>
              <a:rPr lang="en-GB"/>
              <a:t>But so complex &gt;&gt; can be overwhelming</a:t>
            </a:r>
            <a:endParaRPr/>
          </a:p>
          <a:p>
            <a:pPr indent="0" lvl="0" marL="0" rtl="0" algn="l">
              <a:spcBef>
                <a:spcPts val="1200"/>
              </a:spcBef>
              <a:spcAft>
                <a:spcPts val="0"/>
              </a:spcAft>
              <a:buNone/>
            </a:pPr>
            <a:r>
              <a:rPr lang="en-GB"/>
              <a:t>Centering on one place, and one plant helps</a:t>
            </a:r>
            <a:endParaRPr/>
          </a:p>
          <a:p>
            <a:pPr indent="0" lvl="0" marL="0" rtl="0" algn="l">
              <a:spcBef>
                <a:spcPts val="1200"/>
              </a:spcBef>
              <a:spcAft>
                <a:spcPts val="0"/>
              </a:spcAft>
              <a:buNone/>
            </a:pPr>
            <a:r>
              <a:rPr lang="en-GB"/>
              <a:t>To  be attentive to these relationships,</a:t>
            </a:r>
            <a:endParaRPr/>
          </a:p>
          <a:p>
            <a:pPr indent="0" lvl="0" marL="0" rtl="0" algn="l">
              <a:spcBef>
                <a:spcPts val="1200"/>
              </a:spcBef>
              <a:spcAft>
                <a:spcPts val="0"/>
              </a:spcAft>
              <a:buNone/>
            </a:pPr>
            <a:r>
              <a:rPr lang="en-GB"/>
              <a:t>(Tsing &gt; arts of noticing)</a:t>
            </a:r>
            <a:endParaRPr/>
          </a:p>
          <a:p>
            <a:pPr indent="0" lvl="0" marL="0" rtl="0" algn="l">
              <a:spcBef>
                <a:spcPts val="1200"/>
              </a:spcBef>
              <a:spcAft>
                <a:spcPts val="0"/>
              </a:spcAft>
              <a:buNone/>
            </a:pPr>
            <a:r>
              <a:rPr lang="en-GB"/>
              <a:t>And focus on details is also healing (psychological practice)</a:t>
            </a:r>
            <a:endParaRPr/>
          </a:p>
          <a:p>
            <a:pPr indent="0" lvl="0" marL="0" rtl="0" algn="l">
              <a:spcBef>
                <a:spcPts val="1200"/>
              </a:spcBef>
              <a:spcAft>
                <a:spcPts val="0"/>
              </a:spcAft>
              <a:buNone/>
            </a:pPr>
            <a:r>
              <a:rPr lang="en-GB"/>
              <a:t>We invite to be conscious of the web of interbeings</a:t>
            </a:r>
            <a:endParaRPr/>
          </a:p>
          <a:p>
            <a:pPr indent="0" lvl="0" marL="0" rtl="0" algn="l">
              <a:spcBef>
                <a:spcPts val="1200"/>
              </a:spcBef>
              <a:spcAft>
                <a:spcPts val="1200"/>
              </a:spcAft>
              <a:buNone/>
            </a:pPr>
            <a:r>
              <a:rPr lang="en-GB"/>
              <a:t>And assemblages </a:t>
            </a:r>
            <a:endParaRPr/>
          </a:p>
        </p:txBody>
      </p:sp>
      <p:pic>
        <p:nvPicPr>
          <p:cNvPr id="197" name="Google Shape;197;p32"/>
          <p:cNvPicPr preferRelativeResize="0"/>
          <p:nvPr/>
        </p:nvPicPr>
        <p:blipFill>
          <a:blip r:embed="rId3">
            <a:alphaModFix/>
          </a:blip>
          <a:stretch>
            <a:fillRect/>
          </a:stretch>
        </p:blipFill>
        <p:spPr>
          <a:xfrm>
            <a:off x="152400" y="1031925"/>
            <a:ext cx="4037325" cy="336889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33"/>
          <p:cNvPicPr preferRelativeResize="0"/>
          <p:nvPr/>
        </p:nvPicPr>
        <p:blipFill>
          <a:blip r:embed="rId3">
            <a:alphaModFix/>
          </a:blip>
          <a:stretch>
            <a:fillRect/>
          </a:stretch>
        </p:blipFill>
        <p:spPr>
          <a:xfrm>
            <a:off x="0" y="9525"/>
            <a:ext cx="9144000" cy="5124450"/>
          </a:xfrm>
          <a:prstGeom prst="rect">
            <a:avLst/>
          </a:prstGeom>
          <a:noFill/>
          <a:ln>
            <a:noFill/>
          </a:ln>
        </p:spPr>
      </p:pic>
      <p:sp>
        <p:nvSpPr>
          <p:cNvPr id="203" name="Google Shape;203;p33"/>
          <p:cNvSpPr/>
          <p:nvPr/>
        </p:nvSpPr>
        <p:spPr>
          <a:xfrm>
            <a:off x="2760250" y="758175"/>
            <a:ext cx="3628200" cy="3388800"/>
          </a:xfrm>
          <a:prstGeom prst="ellipse">
            <a:avLst/>
          </a:prstGeom>
          <a:no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3"/>
          <p:cNvSpPr txBox="1"/>
          <p:nvPr/>
        </p:nvSpPr>
        <p:spPr>
          <a:xfrm>
            <a:off x="5319425" y="325950"/>
            <a:ext cx="10227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Wendy</a:t>
            </a:r>
            <a:endParaRPr sz="1800"/>
          </a:p>
        </p:txBody>
      </p:sp>
      <p:sp>
        <p:nvSpPr>
          <p:cNvPr id="205" name="Google Shape;205;p33"/>
          <p:cNvSpPr txBox="1"/>
          <p:nvPr/>
        </p:nvSpPr>
        <p:spPr>
          <a:xfrm>
            <a:off x="3079138" y="1698975"/>
            <a:ext cx="2928300" cy="1716000"/>
          </a:xfrm>
          <a:prstGeom prst="rect">
            <a:avLst/>
          </a:prstGeom>
          <a:solidFill>
            <a:srgbClr val="576C79"/>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550">
                <a:solidFill>
                  <a:schemeClr val="lt1"/>
                </a:solidFill>
              </a:rPr>
              <a:t>Please share 1 short story, a scientific fact, folklore, recipe OR a memory about the ash tree? </a:t>
            </a:r>
            <a:endParaRPr sz="1550">
              <a:solidFill>
                <a:schemeClr val="lt1"/>
              </a:solidFill>
            </a:endParaRPr>
          </a:p>
          <a:p>
            <a:pPr indent="0" lvl="0" marL="0" rtl="0" algn="ctr">
              <a:spcBef>
                <a:spcPts val="0"/>
              </a:spcBef>
              <a:spcAft>
                <a:spcPts val="0"/>
              </a:spcAft>
              <a:buNone/>
            </a:pPr>
            <a:r>
              <a:t/>
            </a:r>
            <a:endParaRPr sz="1550">
              <a:solidFill>
                <a:schemeClr val="lt1"/>
              </a:solidFill>
            </a:endParaRPr>
          </a:p>
          <a:p>
            <a:pPr indent="0" lvl="0" marL="0" rtl="0" algn="ctr">
              <a:spcBef>
                <a:spcPts val="0"/>
              </a:spcBef>
              <a:spcAft>
                <a:spcPts val="0"/>
              </a:spcAft>
              <a:buNone/>
            </a:pPr>
            <a:r>
              <a:rPr lang="en-GB" sz="1550">
                <a:solidFill>
                  <a:schemeClr val="lt1"/>
                </a:solidFill>
              </a:rPr>
              <a:t>Or you can react to what I told you already. </a:t>
            </a:r>
            <a:endParaRPr sz="1550">
              <a:solidFill>
                <a:schemeClr val="lt1"/>
              </a:solidFill>
            </a:endParaRPr>
          </a:p>
          <a:p>
            <a:pPr indent="0" lvl="0" marL="0" rtl="0" algn="ctr">
              <a:spcBef>
                <a:spcPts val="0"/>
              </a:spcBef>
              <a:spcAft>
                <a:spcPts val="0"/>
              </a:spcAft>
              <a:buNone/>
            </a:pPr>
            <a:r>
              <a:t/>
            </a:r>
            <a:endParaRPr sz="1500">
              <a:solidFill>
                <a:srgbClr val="FFFFFF"/>
              </a:solidFill>
            </a:endParaRPr>
          </a:p>
          <a:p>
            <a:pPr indent="0" lvl="0" marL="0" rtl="0" algn="l">
              <a:spcBef>
                <a:spcPts val="0"/>
              </a:spcBef>
              <a:spcAft>
                <a:spcPts val="0"/>
              </a:spcAft>
              <a:buNone/>
            </a:pPr>
            <a:r>
              <a:t/>
            </a:r>
            <a:endParaRPr sz="900"/>
          </a:p>
        </p:txBody>
      </p:sp>
      <p:sp>
        <p:nvSpPr>
          <p:cNvPr id="206" name="Google Shape;206;p33"/>
          <p:cNvSpPr txBox="1"/>
          <p:nvPr/>
        </p:nvSpPr>
        <p:spPr>
          <a:xfrm>
            <a:off x="6862900" y="1911450"/>
            <a:ext cx="1499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
        <p:nvSpPr>
          <p:cNvPr id="207" name="Google Shape;207;p33"/>
          <p:cNvSpPr txBox="1"/>
          <p:nvPr/>
        </p:nvSpPr>
        <p:spPr>
          <a:xfrm>
            <a:off x="6563525" y="33101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
        <p:nvSpPr>
          <p:cNvPr id="208" name="Google Shape;208;p33"/>
          <p:cNvSpPr txBox="1"/>
          <p:nvPr/>
        </p:nvSpPr>
        <p:spPr>
          <a:xfrm>
            <a:off x="4357450" y="4467075"/>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
        <p:nvSpPr>
          <p:cNvPr id="209" name="Google Shape;209;p33"/>
          <p:cNvSpPr txBox="1"/>
          <p:nvPr/>
        </p:nvSpPr>
        <p:spPr>
          <a:xfrm>
            <a:off x="1222875" y="1230738"/>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4"/>
          <p:cNvSpPr txBox="1"/>
          <p:nvPr>
            <p:ph type="title"/>
          </p:nvPr>
        </p:nvSpPr>
        <p:spPr>
          <a:xfrm>
            <a:off x="265975"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In the Baltic Sea region: </a:t>
            </a:r>
            <a:r>
              <a:rPr lang="en-GB"/>
              <a:t>Egle (= Spruce)</a:t>
            </a:r>
            <a:endParaRPr/>
          </a:p>
        </p:txBody>
      </p:sp>
      <p:pic>
        <p:nvPicPr>
          <p:cNvPr descr="NOTES FOR MY STUDENTS&#10;It's like the Lithuanian version of “Romeo and Julia”. The tragic end of “Egle” is determined by some different cultural levels of its plot.  The first and the oldest one comes from myths and the cult of (grass) snakes. A grass snake, primary a totem, is the incarnation of the god of fertility, life and health. Before Christianity, grass snakes lived in cottages with people, and also in temples. It is not allowed to hit a grass snake, it takes revenge by sending a disaster.     &#10;   Another level is reflected by the typical conflict as of any wonder fairy tale between a hero and his/her antipod (a witch, a devil, or a dragon etc.). According to the rules of this plot, killing the antipod means rescuing and a happy end. Though the end of this story cannot be happy because the antipod is an idolised deity.      &#10;   One more level comes from the period when an individual family arises inside a tribal society. Egle's relatives are still hostile with the antipod, whereas Egle herself is already on his side and stays loyal. &#10;&#10;This video helps to rest a little from serious grammar studies and enjoy a fluent speech. Before listening, most learners like to read the English text in order to understanding an idea first. After practicing listening well, you should open one more similar video but with Lithuanian subtitles, for listening and both reading: &#10;https://www.youtube.com/watch?v=4XMdeUiAKOg&amp;t=2s&#10;   There are many different ways to study languages. I wish you to find various methods that work best for you." id="215" name="Google Shape;215;p34" title="The most beautiful Lithuanian fairy tale. Egle The Queen Of Grass Snakes">
            <a:hlinkClick r:id="rId3"/>
          </p:cNvPr>
          <p:cNvPicPr preferRelativeResize="0"/>
          <p:nvPr/>
        </p:nvPicPr>
        <p:blipFill>
          <a:blip r:embed="rId4">
            <a:alphaModFix/>
          </a:blip>
          <a:stretch>
            <a:fillRect/>
          </a:stretch>
        </p:blipFill>
        <p:spPr>
          <a:xfrm>
            <a:off x="4203850" y="957875"/>
            <a:ext cx="3929825" cy="2210525"/>
          </a:xfrm>
          <a:prstGeom prst="rect">
            <a:avLst/>
          </a:prstGeom>
          <a:noFill/>
          <a:ln>
            <a:noFill/>
          </a:ln>
        </p:spPr>
      </p:pic>
      <p:sp>
        <p:nvSpPr>
          <p:cNvPr id="216" name="Google Shape;216;p34"/>
          <p:cNvSpPr txBox="1"/>
          <p:nvPr/>
        </p:nvSpPr>
        <p:spPr>
          <a:xfrm>
            <a:off x="80025" y="445770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u="sng">
                <a:solidFill>
                  <a:schemeClr val="hlink"/>
                </a:solidFill>
                <a:hlinkClick r:id="rId5"/>
              </a:rPr>
              <a:t>Egle the Queen of Serpents by TheSechelf on DeviantArt</a:t>
            </a:r>
            <a:endParaRPr/>
          </a:p>
        </p:txBody>
      </p:sp>
      <p:pic>
        <p:nvPicPr>
          <p:cNvPr id="217" name="Google Shape;217;p34"/>
          <p:cNvPicPr preferRelativeResize="0"/>
          <p:nvPr/>
        </p:nvPicPr>
        <p:blipFill>
          <a:blip r:embed="rId6">
            <a:alphaModFix/>
          </a:blip>
          <a:stretch>
            <a:fillRect/>
          </a:stretch>
        </p:blipFill>
        <p:spPr>
          <a:xfrm>
            <a:off x="575300" y="924725"/>
            <a:ext cx="1896525" cy="3523826"/>
          </a:xfrm>
          <a:prstGeom prst="rect">
            <a:avLst/>
          </a:prstGeom>
          <a:noFill/>
          <a:ln>
            <a:noFill/>
          </a:ln>
        </p:spPr>
      </p:pic>
      <p:sp>
        <p:nvSpPr>
          <p:cNvPr id="218" name="Google Shape;218;p34"/>
          <p:cNvSpPr txBox="1"/>
          <p:nvPr/>
        </p:nvSpPr>
        <p:spPr>
          <a:xfrm>
            <a:off x="4148475" y="3337150"/>
            <a:ext cx="4638000" cy="7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050">
                <a:solidFill>
                  <a:srgbClr val="767676"/>
                </a:solidFill>
                <a:highlight>
                  <a:srgbClr val="FFFFFF"/>
                </a:highlight>
              </a:rPr>
              <a:t>Eglė</a:t>
            </a:r>
            <a:r>
              <a:rPr lang="en-GB" sz="1050">
                <a:solidFill>
                  <a:srgbClr val="474747"/>
                </a:solidFill>
                <a:highlight>
                  <a:srgbClr val="FFFFFF"/>
                </a:highlight>
              </a:rPr>
              <a:t> had three sons: Ąžuolas (Oak), </a:t>
            </a:r>
            <a:r>
              <a:rPr b="1" lang="en-GB" sz="1550">
                <a:solidFill>
                  <a:srgbClr val="38761D"/>
                </a:solidFill>
                <a:highlight>
                  <a:srgbClr val="FFFFFF"/>
                </a:highlight>
              </a:rPr>
              <a:t>Uosis (Ash)</a:t>
            </a:r>
            <a:r>
              <a:rPr lang="en-GB" sz="1050">
                <a:solidFill>
                  <a:srgbClr val="474747"/>
                </a:solidFill>
                <a:highlight>
                  <a:srgbClr val="FFFFFF"/>
                </a:highlight>
              </a:rPr>
              <a:t> and Beržas (Birch) and one daughter – Drebulė (Aspen), who was her youngest.</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GB" sz="1800">
                <a:solidFill>
                  <a:schemeClr val="dk2"/>
                </a:solidFill>
              </a:rPr>
              <a:t>The myth/folktale does not tell much about Uosis = Ash. I use these sessions to imagine/deepen the characters. </a:t>
            </a:r>
            <a:endParaRPr sz="18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35"/>
          <p:cNvPicPr preferRelativeResize="0"/>
          <p:nvPr/>
        </p:nvPicPr>
        <p:blipFill>
          <a:blip r:embed="rId3">
            <a:alphaModFix/>
          </a:blip>
          <a:stretch>
            <a:fillRect/>
          </a:stretch>
        </p:blipFill>
        <p:spPr>
          <a:xfrm>
            <a:off x="152400" y="152400"/>
            <a:ext cx="6580119" cy="4838701"/>
          </a:xfrm>
          <a:prstGeom prst="rect">
            <a:avLst/>
          </a:prstGeom>
          <a:noFill/>
          <a:ln>
            <a:noFill/>
          </a:ln>
        </p:spPr>
      </p:pic>
      <p:sp>
        <p:nvSpPr>
          <p:cNvPr id="224" name="Google Shape;224;p35"/>
          <p:cNvSpPr txBox="1"/>
          <p:nvPr/>
        </p:nvSpPr>
        <p:spPr>
          <a:xfrm>
            <a:off x="6915400" y="306150"/>
            <a:ext cx="1963200" cy="31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050">
                <a:solidFill>
                  <a:srgbClr val="212124"/>
                </a:solidFill>
                <a:highlight>
                  <a:srgbClr val="FFFFFF"/>
                </a:highlight>
                <a:latin typeface="Proxima Nova"/>
                <a:ea typeface="Proxima Nova"/>
                <a:cs typeface="Proxima Nova"/>
                <a:sym typeface="Proxima Nova"/>
              </a:rPr>
              <a:t>Cherokee Healing Mask</a:t>
            </a:r>
            <a:endParaRPr b="1" sz="1050">
              <a:solidFill>
                <a:srgbClr val="212124"/>
              </a:solidFill>
              <a:highlight>
                <a:srgbClr val="FFFFFF"/>
              </a:highlight>
              <a:latin typeface="Proxima Nova"/>
              <a:ea typeface="Proxima Nova"/>
              <a:cs typeface="Proxima Nova"/>
              <a:sym typeface="Proxima Nova"/>
            </a:endParaRPr>
          </a:p>
          <a:p>
            <a:pPr indent="0" lvl="0" marL="0" rtl="0" algn="l">
              <a:lnSpc>
                <a:spcPct val="171428"/>
              </a:lnSpc>
              <a:spcBef>
                <a:spcPts val="0"/>
              </a:spcBef>
              <a:spcAft>
                <a:spcPts val="0"/>
              </a:spcAft>
              <a:buNone/>
            </a:pPr>
            <a:r>
              <a:rPr lang="en-GB" sz="1050">
                <a:solidFill>
                  <a:srgbClr val="212124"/>
                </a:solidFill>
                <a:highlight>
                  <a:srgbClr val="FFFFFF"/>
                </a:highlight>
                <a:latin typeface="Proxima Nova"/>
                <a:ea typeface="Proxima Nova"/>
                <a:cs typeface="Proxima Nova"/>
                <a:sym typeface="Proxima Nova"/>
              </a:rPr>
              <a:t>This is made from an ash tree by S. Tooni from North Carolina</a:t>
            </a:r>
            <a:endParaRPr sz="1050">
              <a:solidFill>
                <a:srgbClr val="212124"/>
              </a:solidFill>
              <a:highlight>
                <a:srgbClr val="FFFFFF"/>
              </a:highlight>
              <a:latin typeface="Proxima Nova"/>
              <a:ea typeface="Proxima Nova"/>
              <a:cs typeface="Proxima Nova"/>
              <a:sym typeface="Proxima Nova"/>
            </a:endParaRPr>
          </a:p>
          <a:p>
            <a:pPr indent="0" lvl="0" marL="0" rtl="0" algn="l">
              <a:lnSpc>
                <a:spcPct val="171428"/>
              </a:lnSpc>
              <a:spcBef>
                <a:spcPts val="0"/>
              </a:spcBef>
              <a:spcAft>
                <a:spcPts val="0"/>
              </a:spcAft>
              <a:buNone/>
            </a:pPr>
            <a:r>
              <a:t/>
            </a:r>
            <a:endParaRPr sz="1050">
              <a:solidFill>
                <a:srgbClr val="212124"/>
              </a:solidFill>
              <a:highlight>
                <a:srgbClr val="FFFFFF"/>
              </a:highlight>
              <a:latin typeface="Proxima Nova"/>
              <a:ea typeface="Proxima Nova"/>
              <a:cs typeface="Proxima Nova"/>
              <a:sym typeface="Proxima Nova"/>
            </a:endParaRPr>
          </a:p>
          <a:p>
            <a:pPr indent="0" lvl="0" marL="0" rtl="0" algn="l">
              <a:lnSpc>
                <a:spcPct val="171428"/>
              </a:lnSpc>
              <a:spcBef>
                <a:spcPts val="0"/>
              </a:spcBef>
              <a:spcAft>
                <a:spcPts val="0"/>
              </a:spcAft>
              <a:buClr>
                <a:schemeClr val="dk1"/>
              </a:buClr>
              <a:buSzPts val="1100"/>
              <a:buFont typeface="Arial"/>
              <a:buNone/>
            </a:pPr>
            <a:r>
              <a:rPr lang="en-GB" sz="1050">
                <a:solidFill>
                  <a:srgbClr val="212124"/>
                </a:solidFill>
                <a:highlight>
                  <a:srgbClr val="FFFFFF"/>
                </a:highlight>
                <a:latin typeface="Proxima Nova"/>
                <a:ea typeface="Proxima Nova"/>
                <a:cs typeface="Proxima Nova"/>
                <a:sym typeface="Proxima Nova"/>
              </a:rPr>
              <a:t>Photograph: J Poole</a:t>
            </a:r>
            <a:endParaRPr sz="1050">
              <a:solidFill>
                <a:srgbClr val="212124"/>
              </a:solidFill>
              <a:highlight>
                <a:srgbClr val="FFFFFF"/>
              </a:highlight>
              <a:latin typeface="Proxima Nova"/>
              <a:ea typeface="Proxima Nova"/>
              <a:cs typeface="Proxima Nova"/>
              <a:sym typeface="Proxima Nova"/>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ASH - stories</a:t>
            </a:r>
            <a:endParaRPr/>
          </a:p>
        </p:txBody>
      </p:sp>
      <p:sp>
        <p:nvSpPr>
          <p:cNvPr id="230" name="Google Shape;230;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500">
                <a:solidFill>
                  <a:srgbClr val="040C28"/>
                </a:solidFill>
                <a:highlight>
                  <a:srgbClr val="FFFFFF"/>
                </a:highlight>
              </a:rPr>
              <a:t>In Norse mythology, ash was the 'Tree of Life' and the first man on Earth was said to have come from an ash tree</a:t>
            </a:r>
            <a:r>
              <a:rPr lang="en-GB" sz="1500">
                <a:solidFill>
                  <a:srgbClr val="1F1F1F"/>
                </a:solidFill>
                <a:highlight>
                  <a:srgbClr val="FFFFFF"/>
                </a:highlight>
              </a:rPr>
              <a:t>. </a:t>
            </a:r>
            <a:endParaRPr sz="1500">
              <a:solidFill>
                <a:srgbClr val="1F1F1F"/>
              </a:solidFill>
              <a:highlight>
                <a:srgbClr val="FFFFFF"/>
              </a:highlight>
            </a:endParaRPr>
          </a:p>
          <a:p>
            <a:pPr indent="0" lvl="0" marL="0" rtl="0" algn="l">
              <a:spcBef>
                <a:spcPts val="1200"/>
              </a:spcBef>
              <a:spcAft>
                <a:spcPts val="0"/>
              </a:spcAft>
              <a:buNone/>
            </a:pPr>
            <a:r>
              <a:rPr lang="en-GB" sz="1500">
                <a:solidFill>
                  <a:srgbClr val="1F1F1F"/>
                </a:solidFill>
                <a:highlight>
                  <a:srgbClr val="FFFFFF"/>
                </a:highlight>
              </a:rPr>
              <a:t>Even today it is sometimes known as the 'Venus of the woods'. </a:t>
            </a:r>
            <a:endParaRPr sz="1500">
              <a:solidFill>
                <a:srgbClr val="1F1F1F"/>
              </a:solidFill>
              <a:highlight>
                <a:srgbClr val="FFFFFF"/>
              </a:highlight>
            </a:endParaRPr>
          </a:p>
          <a:p>
            <a:pPr indent="0" lvl="0" marL="0" rtl="0" algn="l">
              <a:spcBef>
                <a:spcPts val="1200"/>
              </a:spcBef>
              <a:spcAft>
                <a:spcPts val="0"/>
              </a:spcAft>
              <a:buNone/>
            </a:pPr>
            <a:r>
              <a:rPr lang="en-GB" sz="1500">
                <a:solidFill>
                  <a:srgbClr val="1F1F1F"/>
                </a:solidFill>
                <a:highlight>
                  <a:srgbClr val="FFFFFF"/>
                </a:highlight>
              </a:rPr>
              <a:t>In Britain, druids regarded the ash as sacred and their wands were often made of ash because of its straight grain.</a:t>
            </a:r>
            <a:endParaRPr sz="1500">
              <a:solidFill>
                <a:srgbClr val="1F1F1F"/>
              </a:solidFill>
              <a:highlight>
                <a:srgbClr val="FFFFFF"/>
              </a:highlight>
            </a:endParaRPr>
          </a:p>
          <a:p>
            <a:pPr indent="0" lvl="0" marL="0" rtl="0" algn="l">
              <a:spcBef>
                <a:spcPts val="1200"/>
              </a:spcBef>
              <a:spcAft>
                <a:spcPts val="0"/>
              </a:spcAft>
              <a:buNone/>
            </a:pPr>
            <a:r>
              <a:rPr lang="en-GB" sz="1500">
                <a:solidFill>
                  <a:srgbClr val="1F1F1F"/>
                </a:solidFill>
                <a:highlight>
                  <a:srgbClr val="FFFFFF"/>
                </a:highlight>
              </a:rPr>
              <a:t>In ACOTAR, the famous fantasy series, fairies can be killed with ash wood. </a:t>
            </a:r>
            <a:endParaRPr sz="1500">
              <a:solidFill>
                <a:srgbClr val="1F1F1F"/>
              </a:solidFill>
              <a:highlight>
                <a:srgbClr val="FFFFFF"/>
              </a:highlight>
            </a:endParaRPr>
          </a:p>
          <a:p>
            <a:pPr indent="0" lvl="0" marL="0" rtl="0" algn="l">
              <a:spcBef>
                <a:spcPts val="1200"/>
              </a:spcBef>
              <a:spcAft>
                <a:spcPts val="1200"/>
              </a:spcAft>
              <a:buNone/>
            </a:pPr>
            <a:r>
              <a:rPr lang="en-GB" sz="1500">
                <a:solidFill>
                  <a:srgbClr val="1F1F1F"/>
                </a:solidFill>
                <a:highlight>
                  <a:srgbClr val="FFFFFF"/>
                </a:highlight>
              </a:rPr>
              <a:t>In Greek mythology, Melia or Melie (Ancient Greek Μελία, Μελίη) was the name of several figures. The name Melia comes from μελία, the ancient Greek word for ash-tree. </a:t>
            </a:r>
            <a:r>
              <a:rPr lang="en-GB" sz="1200">
                <a:solidFill>
                  <a:srgbClr val="202122"/>
                </a:solidFill>
                <a:highlight>
                  <a:srgbClr val="FFFFFF"/>
                </a:highlight>
              </a:rPr>
              <a:t>There were several other nymphs (or possible nymphs) named Melia, not necessarily associated with trees. </a:t>
            </a:r>
            <a:endParaRPr sz="1500">
              <a:solidFill>
                <a:srgbClr val="1F1F1F"/>
              </a:solidFill>
              <a:highlight>
                <a:srgbClr val="FFFFFF"/>
              </a:high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6" name="Google Shape;236;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7" name="Google Shape;237;p37"/>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38"/>
          <p:cNvPicPr preferRelativeResize="0"/>
          <p:nvPr/>
        </p:nvPicPr>
        <p:blipFill>
          <a:blip r:embed="rId3">
            <a:alphaModFix/>
          </a:blip>
          <a:stretch>
            <a:fillRect/>
          </a:stretch>
        </p:blipFill>
        <p:spPr>
          <a:xfrm>
            <a:off x="370525" y="261938"/>
            <a:ext cx="8210550" cy="4619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39"/>
          <p:cNvPicPr preferRelativeResize="0"/>
          <p:nvPr/>
        </p:nvPicPr>
        <p:blipFill>
          <a:blip r:embed="rId3">
            <a:alphaModFix/>
          </a:blip>
          <a:stretch>
            <a:fillRect/>
          </a:stretch>
        </p:blipFill>
        <p:spPr>
          <a:xfrm>
            <a:off x="182675" y="361950"/>
            <a:ext cx="8839201" cy="44196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40"/>
          <p:cNvPicPr preferRelativeResize="0"/>
          <p:nvPr/>
        </p:nvPicPr>
        <p:blipFill>
          <a:blip r:embed="rId3">
            <a:alphaModFix/>
          </a:blip>
          <a:stretch>
            <a:fillRect/>
          </a:stretch>
        </p:blipFill>
        <p:spPr>
          <a:xfrm>
            <a:off x="152400" y="152400"/>
            <a:ext cx="3225800" cy="4838700"/>
          </a:xfrm>
          <a:prstGeom prst="rect">
            <a:avLst/>
          </a:prstGeom>
          <a:noFill/>
          <a:ln>
            <a:noFill/>
          </a:ln>
        </p:spPr>
      </p:pic>
      <p:pic>
        <p:nvPicPr>
          <p:cNvPr id="253" name="Google Shape;253;p40"/>
          <p:cNvPicPr preferRelativeResize="0"/>
          <p:nvPr/>
        </p:nvPicPr>
        <p:blipFill>
          <a:blip r:embed="rId4">
            <a:alphaModFix/>
          </a:blip>
          <a:stretch>
            <a:fillRect/>
          </a:stretch>
        </p:blipFill>
        <p:spPr>
          <a:xfrm>
            <a:off x="3582750" y="310000"/>
            <a:ext cx="5169626" cy="2953351"/>
          </a:xfrm>
          <a:prstGeom prst="rect">
            <a:avLst/>
          </a:prstGeom>
          <a:noFill/>
          <a:ln>
            <a:noFill/>
          </a:ln>
        </p:spPr>
      </p:pic>
      <p:sp>
        <p:nvSpPr>
          <p:cNvPr id="254" name="Google Shape;254;p40"/>
          <p:cNvSpPr txBox="1"/>
          <p:nvPr/>
        </p:nvSpPr>
        <p:spPr>
          <a:xfrm>
            <a:off x="3666275" y="3406050"/>
            <a:ext cx="4672800" cy="11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rPr>
              <a:t>The runes - wisdom (?)</a:t>
            </a:r>
            <a:endParaRPr sz="1800">
              <a:solidFill>
                <a:schemeClr val="dk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id="259" name="Google Shape;259;p41"/>
          <p:cNvPicPr preferRelativeResize="0"/>
          <p:nvPr/>
        </p:nvPicPr>
        <p:blipFill>
          <a:blip r:embed="rId3">
            <a:alphaModFix/>
          </a:blip>
          <a:stretch>
            <a:fillRect/>
          </a:stretch>
        </p:blipFill>
        <p:spPr>
          <a:xfrm>
            <a:off x="404976" y="-474789"/>
            <a:ext cx="8431474" cy="5618289"/>
          </a:xfrm>
          <a:prstGeom prst="rect">
            <a:avLst/>
          </a:prstGeom>
          <a:noFill/>
          <a:ln>
            <a:noFill/>
          </a:ln>
        </p:spPr>
      </p:pic>
      <p:sp>
        <p:nvSpPr>
          <p:cNvPr id="260" name="Google Shape;260;p41"/>
          <p:cNvSpPr/>
          <p:nvPr/>
        </p:nvSpPr>
        <p:spPr>
          <a:xfrm>
            <a:off x="2760250" y="758175"/>
            <a:ext cx="3628200" cy="3388800"/>
          </a:xfrm>
          <a:prstGeom prst="ellipse">
            <a:avLst/>
          </a:prstGeom>
          <a:no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1"/>
          <p:cNvSpPr txBox="1"/>
          <p:nvPr/>
        </p:nvSpPr>
        <p:spPr>
          <a:xfrm>
            <a:off x="5319425" y="325950"/>
            <a:ext cx="10227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Wendy</a:t>
            </a:r>
            <a:endParaRPr sz="1800"/>
          </a:p>
        </p:txBody>
      </p:sp>
      <p:sp>
        <p:nvSpPr>
          <p:cNvPr id="262" name="Google Shape;262;p41"/>
          <p:cNvSpPr txBox="1"/>
          <p:nvPr/>
        </p:nvSpPr>
        <p:spPr>
          <a:xfrm>
            <a:off x="3119200" y="1409600"/>
            <a:ext cx="2928300" cy="2420100"/>
          </a:xfrm>
          <a:prstGeom prst="rect">
            <a:avLst/>
          </a:prstGeom>
          <a:solidFill>
            <a:srgbClr val="576C79"/>
          </a:solid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1500">
              <a:solidFill>
                <a:srgbClr val="FFFFFF"/>
              </a:solidFill>
            </a:endParaRPr>
          </a:p>
          <a:p>
            <a:pPr indent="0" lvl="0" marL="0" rtl="0" algn="ctr">
              <a:spcBef>
                <a:spcPts val="0"/>
              </a:spcBef>
              <a:spcAft>
                <a:spcPts val="0"/>
              </a:spcAft>
              <a:buNone/>
            </a:pPr>
            <a:r>
              <a:rPr lang="en-GB" sz="1800">
                <a:solidFill>
                  <a:srgbClr val="FFFFFF"/>
                </a:solidFill>
              </a:rPr>
              <a:t>When is sacrifice a story of loss? </a:t>
            </a:r>
            <a:endParaRPr sz="1800">
              <a:solidFill>
                <a:srgbClr val="FFFFFF"/>
              </a:solidFill>
            </a:endParaRPr>
          </a:p>
          <a:p>
            <a:pPr indent="0" lvl="0" marL="0" rtl="0" algn="ctr">
              <a:spcBef>
                <a:spcPts val="0"/>
              </a:spcBef>
              <a:spcAft>
                <a:spcPts val="0"/>
              </a:spcAft>
              <a:buNone/>
            </a:pPr>
            <a:r>
              <a:t/>
            </a:r>
            <a:endParaRPr sz="1800">
              <a:solidFill>
                <a:srgbClr val="FFFFFF"/>
              </a:solidFill>
            </a:endParaRPr>
          </a:p>
          <a:p>
            <a:pPr indent="0" lvl="0" marL="0" rtl="0" algn="ctr">
              <a:spcBef>
                <a:spcPts val="0"/>
              </a:spcBef>
              <a:spcAft>
                <a:spcPts val="0"/>
              </a:spcAft>
              <a:buNone/>
            </a:pPr>
            <a:r>
              <a:rPr lang="en-GB" sz="1800">
                <a:solidFill>
                  <a:srgbClr val="FFFFFF"/>
                </a:solidFill>
              </a:rPr>
              <a:t>When is sacrifice a story of initiation?</a:t>
            </a:r>
            <a:endParaRPr sz="1200"/>
          </a:p>
        </p:txBody>
      </p:sp>
      <p:sp>
        <p:nvSpPr>
          <p:cNvPr id="263" name="Google Shape;263;p41"/>
          <p:cNvSpPr txBox="1"/>
          <p:nvPr/>
        </p:nvSpPr>
        <p:spPr>
          <a:xfrm>
            <a:off x="6862900" y="1911450"/>
            <a:ext cx="14991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
        <p:nvSpPr>
          <p:cNvPr id="264" name="Google Shape;264;p41"/>
          <p:cNvSpPr txBox="1"/>
          <p:nvPr/>
        </p:nvSpPr>
        <p:spPr>
          <a:xfrm>
            <a:off x="6563525" y="3310100"/>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
        <p:nvSpPr>
          <p:cNvPr id="265" name="Google Shape;265;p41"/>
          <p:cNvSpPr txBox="1"/>
          <p:nvPr/>
        </p:nvSpPr>
        <p:spPr>
          <a:xfrm>
            <a:off x="4357450" y="4467075"/>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
        <p:nvSpPr>
          <p:cNvPr id="266" name="Google Shape;266;p41"/>
          <p:cNvSpPr txBox="1"/>
          <p:nvPr/>
        </p:nvSpPr>
        <p:spPr>
          <a:xfrm>
            <a:off x="1222875" y="1230738"/>
            <a:ext cx="1380300" cy="414300"/>
          </a:xfrm>
          <a:prstGeom prst="rect">
            <a:avLst/>
          </a:prstGeom>
          <a:solidFill>
            <a:srgbClr val="FFFFFF"/>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800"/>
              <a:t>participant</a:t>
            </a:r>
            <a:endParaRPr sz="1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2"/>
          <p:cNvSpPr txBox="1"/>
          <p:nvPr>
            <p:ph type="title"/>
          </p:nvPr>
        </p:nvSpPr>
        <p:spPr>
          <a:xfrm>
            <a:off x="131850" y="-190500"/>
            <a:ext cx="77136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GB" sz="3000"/>
              <a:t>Cr</a:t>
            </a:r>
            <a:r>
              <a:rPr lang="en-GB" sz="3000"/>
              <a:t>eative </a:t>
            </a:r>
            <a:r>
              <a:rPr lang="en-GB" sz="3000"/>
              <a:t>invitation (until XX.45)</a:t>
            </a:r>
            <a:endParaRPr sz="2000"/>
          </a:p>
        </p:txBody>
      </p:sp>
      <p:sp>
        <p:nvSpPr>
          <p:cNvPr id="272" name="Google Shape;272;p42"/>
          <p:cNvSpPr txBox="1"/>
          <p:nvPr>
            <p:ph idx="1" type="body"/>
          </p:nvPr>
        </p:nvSpPr>
        <p:spPr>
          <a:xfrm>
            <a:off x="618450" y="949100"/>
            <a:ext cx="4681200" cy="4042200"/>
          </a:xfrm>
          <a:prstGeom prst="rect">
            <a:avLst/>
          </a:prstGeom>
        </p:spPr>
        <p:txBody>
          <a:bodyPr anchorCtr="0" anchor="t" bIns="34275" lIns="68575" spcFirstLastPara="1" rIns="68575" wrap="square" tIns="34275">
            <a:normAutofit fontScale="92500" lnSpcReduction="20000"/>
          </a:bodyPr>
          <a:lstStyle/>
          <a:p>
            <a:pPr indent="0" lvl="0" marL="0" rtl="0" algn="l">
              <a:spcBef>
                <a:spcPts val="800"/>
              </a:spcBef>
              <a:spcAft>
                <a:spcPts val="0"/>
              </a:spcAft>
              <a:buNone/>
            </a:pPr>
            <a:r>
              <a:rPr lang="en-GB" sz="2150">
                <a:solidFill>
                  <a:schemeClr val="dk1"/>
                </a:solidFill>
              </a:rPr>
              <a:t>Shapeshift into </a:t>
            </a:r>
            <a:r>
              <a:rPr b="1" lang="en-GB" sz="2150">
                <a:solidFill>
                  <a:schemeClr val="dk1"/>
                </a:solidFill>
              </a:rPr>
              <a:t> ASH</a:t>
            </a:r>
            <a:endParaRPr b="1" sz="2150">
              <a:solidFill>
                <a:schemeClr val="dk1"/>
              </a:solidFill>
            </a:endParaRPr>
          </a:p>
          <a:p>
            <a:pPr indent="0" lvl="0" marL="0" rtl="0" algn="l">
              <a:spcBef>
                <a:spcPts val="1200"/>
              </a:spcBef>
              <a:spcAft>
                <a:spcPts val="0"/>
              </a:spcAft>
              <a:buNone/>
            </a:pPr>
            <a:r>
              <a:rPr lang="en-GB" sz="2150">
                <a:solidFill>
                  <a:schemeClr val="dk1"/>
                </a:solidFill>
              </a:rPr>
              <a:t>and write from his/her/their perspective about </a:t>
            </a:r>
            <a:endParaRPr sz="2150">
              <a:solidFill>
                <a:schemeClr val="dk1"/>
              </a:solidFill>
            </a:endParaRPr>
          </a:p>
          <a:p>
            <a:pPr indent="0" lvl="0" marL="0" rtl="0" algn="l">
              <a:spcBef>
                <a:spcPts val="1200"/>
              </a:spcBef>
              <a:spcAft>
                <a:spcPts val="0"/>
              </a:spcAft>
              <a:buNone/>
            </a:pPr>
            <a:r>
              <a:rPr lang="en-GB" sz="2150">
                <a:solidFill>
                  <a:schemeClr val="dk1"/>
                </a:solidFill>
              </a:rPr>
              <a:t>… </a:t>
            </a:r>
            <a:r>
              <a:rPr b="1" lang="en-GB" sz="2150">
                <a:solidFill>
                  <a:srgbClr val="134F5C"/>
                </a:solidFill>
              </a:rPr>
              <a:t>sacrifice and rebirth</a:t>
            </a:r>
            <a:endParaRPr b="1">
              <a:solidFill>
                <a:srgbClr val="134F5C"/>
              </a:solidFill>
            </a:endParaRPr>
          </a:p>
          <a:p>
            <a:pPr indent="-354885" lvl="0" marL="457200" rtl="0" algn="l">
              <a:lnSpc>
                <a:spcPct val="100000"/>
              </a:lnSpc>
              <a:spcBef>
                <a:spcPts val="1200"/>
              </a:spcBef>
              <a:spcAft>
                <a:spcPts val="0"/>
              </a:spcAft>
              <a:buClr>
                <a:srgbClr val="38761D"/>
              </a:buClr>
              <a:buSzPct val="100000"/>
              <a:buAutoNum type="arabicPeriod"/>
            </a:pPr>
            <a:r>
              <a:rPr lang="en-GB" sz="2150">
                <a:solidFill>
                  <a:srgbClr val="38761D"/>
                </a:solidFill>
              </a:rPr>
              <a:t>Where are you now?</a:t>
            </a:r>
            <a:endParaRPr sz="2150">
              <a:solidFill>
                <a:srgbClr val="38761D"/>
              </a:solidFill>
            </a:endParaRPr>
          </a:p>
          <a:p>
            <a:pPr indent="-316706" lvl="0" marL="457200" rtl="0" algn="l">
              <a:lnSpc>
                <a:spcPct val="100000"/>
              </a:lnSpc>
              <a:spcBef>
                <a:spcPts val="0"/>
              </a:spcBef>
              <a:spcAft>
                <a:spcPts val="0"/>
              </a:spcAft>
              <a:buClr>
                <a:schemeClr val="dk2"/>
              </a:buClr>
              <a:buSzPct val="100000"/>
              <a:buAutoNum type="arabicPeriod"/>
            </a:pPr>
            <a:r>
              <a:rPr lang="en-GB" sz="1500"/>
              <a:t>How do we experience and sacrifice?</a:t>
            </a:r>
            <a:endParaRPr sz="1500"/>
          </a:p>
          <a:p>
            <a:pPr indent="-316706" lvl="0" marL="457200" rtl="0" algn="l">
              <a:lnSpc>
                <a:spcPct val="100000"/>
              </a:lnSpc>
              <a:spcBef>
                <a:spcPts val="0"/>
              </a:spcBef>
              <a:spcAft>
                <a:spcPts val="0"/>
              </a:spcAft>
              <a:buClr>
                <a:schemeClr val="dk2"/>
              </a:buClr>
              <a:buSzPct val="100000"/>
              <a:buAutoNum type="arabicPeriod"/>
            </a:pPr>
            <a:r>
              <a:rPr lang="en-GB" sz="1500"/>
              <a:t>How do we begin to reclaim it? </a:t>
            </a:r>
            <a:endParaRPr sz="1500"/>
          </a:p>
          <a:p>
            <a:pPr indent="-316706" lvl="0" marL="457200" rtl="0" algn="l">
              <a:lnSpc>
                <a:spcPct val="100000"/>
              </a:lnSpc>
              <a:spcBef>
                <a:spcPts val="0"/>
              </a:spcBef>
              <a:spcAft>
                <a:spcPts val="0"/>
              </a:spcAft>
              <a:buClr>
                <a:schemeClr val="dk2"/>
              </a:buClr>
              <a:buSzPct val="100000"/>
              <a:buAutoNum type="arabicPeriod"/>
            </a:pPr>
            <a:r>
              <a:rPr lang="en-GB" sz="1500"/>
              <a:t>When is sacrifice a story of loss? When is it a story of initiation? </a:t>
            </a:r>
            <a:endParaRPr sz="1500"/>
          </a:p>
          <a:p>
            <a:pPr indent="-316706" lvl="0" marL="457200" rtl="0" algn="l">
              <a:lnSpc>
                <a:spcPct val="100000"/>
              </a:lnSpc>
              <a:spcBef>
                <a:spcPts val="0"/>
              </a:spcBef>
              <a:spcAft>
                <a:spcPts val="0"/>
              </a:spcAft>
              <a:buClr>
                <a:schemeClr val="dk2"/>
              </a:buClr>
              <a:buSzPct val="100000"/>
              <a:buAutoNum type="arabicPeriod"/>
            </a:pPr>
            <a:r>
              <a:rPr lang="en-GB" sz="1500"/>
              <a:t>What needs to be sacrificed before a rebirth?</a:t>
            </a:r>
            <a:endParaRPr sz="1550">
              <a:solidFill>
                <a:srgbClr val="1155CC"/>
              </a:solidFill>
            </a:endParaRPr>
          </a:p>
          <a:p>
            <a:pPr indent="0" lvl="0" marL="457200" rtl="0" algn="ctr">
              <a:lnSpc>
                <a:spcPct val="100000"/>
              </a:lnSpc>
              <a:spcBef>
                <a:spcPts val="0"/>
              </a:spcBef>
              <a:spcAft>
                <a:spcPts val="0"/>
              </a:spcAft>
              <a:buNone/>
            </a:pPr>
            <a:r>
              <a:t/>
            </a:r>
            <a:endParaRPr sz="2150">
              <a:solidFill>
                <a:srgbClr val="1155CC"/>
              </a:solidFill>
            </a:endParaRPr>
          </a:p>
          <a:p>
            <a:pPr indent="0" lvl="0" marL="0" rtl="0" algn="ctr">
              <a:lnSpc>
                <a:spcPct val="100000"/>
              </a:lnSpc>
              <a:spcBef>
                <a:spcPts val="0"/>
              </a:spcBef>
              <a:spcAft>
                <a:spcPts val="0"/>
              </a:spcAft>
              <a:buClr>
                <a:schemeClr val="dk1"/>
              </a:buClr>
              <a:buSzPct val="61111"/>
              <a:buFont typeface="Arial"/>
              <a:buNone/>
            </a:pPr>
            <a:r>
              <a:t/>
            </a:r>
            <a:endParaRPr>
              <a:solidFill>
                <a:srgbClr val="1155CC"/>
              </a:solidFill>
            </a:endParaRPr>
          </a:p>
          <a:p>
            <a:pPr indent="0" lvl="0" marL="0" rtl="0" algn="ctr">
              <a:lnSpc>
                <a:spcPct val="100000"/>
              </a:lnSpc>
              <a:spcBef>
                <a:spcPts val="0"/>
              </a:spcBef>
              <a:spcAft>
                <a:spcPts val="0"/>
              </a:spcAft>
              <a:buClr>
                <a:schemeClr val="dk1"/>
              </a:buClr>
              <a:buSzPct val="61111"/>
              <a:buFont typeface="Arial"/>
              <a:buNone/>
            </a:pPr>
            <a:r>
              <a:rPr lang="en-GB">
                <a:solidFill>
                  <a:srgbClr val="38761D"/>
                </a:solidFill>
              </a:rPr>
              <a:t>It can be a short story, a poem, a prayer,</a:t>
            </a:r>
            <a:endParaRPr>
              <a:solidFill>
                <a:srgbClr val="38761D"/>
              </a:solidFill>
            </a:endParaRPr>
          </a:p>
          <a:p>
            <a:pPr indent="0" lvl="0" marL="0" rtl="0" algn="ctr">
              <a:lnSpc>
                <a:spcPct val="100000"/>
              </a:lnSpc>
              <a:spcBef>
                <a:spcPts val="0"/>
              </a:spcBef>
              <a:spcAft>
                <a:spcPts val="0"/>
              </a:spcAft>
              <a:buClr>
                <a:schemeClr val="dk1"/>
              </a:buClr>
              <a:buSzPct val="61111"/>
              <a:buFont typeface="Arial"/>
              <a:buNone/>
            </a:pPr>
            <a:r>
              <a:rPr lang="en-GB">
                <a:solidFill>
                  <a:srgbClr val="38761D"/>
                </a:solidFill>
              </a:rPr>
              <a:t>An opinion piece, a sitcom scenario.. </a:t>
            </a:r>
            <a:endParaRPr>
              <a:solidFill>
                <a:srgbClr val="38761D"/>
              </a:solidFill>
            </a:endParaRPr>
          </a:p>
          <a:p>
            <a:pPr indent="0" lvl="0" marL="0" rtl="0" algn="ctr">
              <a:lnSpc>
                <a:spcPct val="100000"/>
              </a:lnSpc>
              <a:spcBef>
                <a:spcPts val="0"/>
              </a:spcBef>
              <a:spcAft>
                <a:spcPts val="0"/>
              </a:spcAft>
              <a:buClr>
                <a:schemeClr val="dk1"/>
              </a:buClr>
              <a:buSzPct val="61111"/>
              <a:buFont typeface="Arial"/>
              <a:buNone/>
            </a:pPr>
            <a:r>
              <a:rPr lang="en-GB">
                <a:solidFill>
                  <a:srgbClr val="38761D"/>
                </a:solidFill>
              </a:rPr>
              <a:t>- and this can be in English, French, Northern Sámi, drawing language, bird scribbles, music symbols…</a:t>
            </a:r>
            <a:endParaRPr>
              <a:solidFill>
                <a:srgbClr val="38761D"/>
              </a:solidFill>
            </a:endParaRPr>
          </a:p>
        </p:txBody>
      </p:sp>
      <p:pic>
        <p:nvPicPr>
          <p:cNvPr id="273" name="Google Shape;273;p42"/>
          <p:cNvPicPr preferRelativeResize="0"/>
          <p:nvPr/>
        </p:nvPicPr>
        <p:blipFill>
          <a:blip r:embed="rId3">
            <a:alphaModFix/>
          </a:blip>
          <a:stretch>
            <a:fillRect/>
          </a:stretch>
        </p:blipFill>
        <p:spPr>
          <a:xfrm>
            <a:off x="5604450" y="0"/>
            <a:ext cx="3539550" cy="2359700"/>
          </a:xfrm>
          <a:prstGeom prst="rect">
            <a:avLst/>
          </a:prstGeom>
          <a:noFill/>
          <a:ln>
            <a:noFill/>
          </a:ln>
        </p:spPr>
      </p:pic>
      <p:pic>
        <p:nvPicPr>
          <p:cNvPr id="274" name="Google Shape;274;p42"/>
          <p:cNvPicPr preferRelativeResize="0"/>
          <p:nvPr/>
        </p:nvPicPr>
        <p:blipFill>
          <a:blip r:embed="rId4">
            <a:alphaModFix/>
          </a:blip>
          <a:stretch>
            <a:fillRect/>
          </a:stretch>
        </p:blipFill>
        <p:spPr>
          <a:xfrm>
            <a:off x="5604450" y="2359700"/>
            <a:ext cx="1863050" cy="931525"/>
          </a:xfrm>
          <a:prstGeom prst="rect">
            <a:avLst/>
          </a:prstGeom>
          <a:noFill/>
          <a:ln>
            <a:noFill/>
          </a:ln>
        </p:spPr>
      </p:pic>
      <p:pic>
        <p:nvPicPr>
          <p:cNvPr id="275" name="Google Shape;275;p42"/>
          <p:cNvPicPr preferRelativeResize="0"/>
          <p:nvPr/>
        </p:nvPicPr>
        <p:blipFill>
          <a:blip r:embed="rId5">
            <a:alphaModFix/>
          </a:blip>
          <a:stretch>
            <a:fillRect/>
          </a:stretch>
        </p:blipFill>
        <p:spPr>
          <a:xfrm>
            <a:off x="7467500" y="2359700"/>
            <a:ext cx="1740275" cy="994200"/>
          </a:xfrm>
          <a:prstGeom prst="rect">
            <a:avLst/>
          </a:prstGeom>
          <a:noFill/>
          <a:ln>
            <a:noFill/>
          </a:ln>
        </p:spPr>
      </p:pic>
      <p:pic>
        <p:nvPicPr>
          <p:cNvPr id="276" name="Google Shape;276;p42"/>
          <p:cNvPicPr preferRelativeResize="0"/>
          <p:nvPr/>
        </p:nvPicPr>
        <p:blipFill>
          <a:blip r:embed="rId6">
            <a:alphaModFix/>
          </a:blip>
          <a:stretch>
            <a:fillRect/>
          </a:stretch>
        </p:blipFill>
        <p:spPr>
          <a:xfrm>
            <a:off x="7121900" y="3353912"/>
            <a:ext cx="2085875" cy="1701288"/>
          </a:xfrm>
          <a:prstGeom prst="rect">
            <a:avLst/>
          </a:prstGeom>
          <a:noFill/>
          <a:ln>
            <a:noFill/>
          </a:ln>
        </p:spPr>
      </p:pic>
      <p:pic>
        <p:nvPicPr>
          <p:cNvPr id="277" name="Google Shape;277;p42"/>
          <p:cNvPicPr preferRelativeResize="0"/>
          <p:nvPr/>
        </p:nvPicPr>
        <p:blipFill>
          <a:blip r:embed="rId7">
            <a:alphaModFix/>
          </a:blip>
          <a:stretch>
            <a:fillRect/>
          </a:stretch>
        </p:blipFill>
        <p:spPr>
          <a:xfrm>
            <a:off x="5658672" y="3278413"/>
            <a:ext cx="1449797" cy="185227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